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4" r:id="rId3"/>
    <p:sldId id="280" r:id="rId4"/>
    <p:sldId id="282" r:id="rId5"/>
    <p:sldId id="283" r:id="rId6"/>
    <p:sldId id="284" r:id="rId7"/>
    <p:sldId id="285" r:id="rId8"/>
    <p:sldId id="281" r:id="rId9"/>
    <p:sldId id="288" r:id="rId10"/>
    <p:sldId id="290" r:id="rId11"/>
    <p:sldId id="291" r:id="rId12"/>
    <p:sldId id="295" r:id="rId13"/>
    <p:sldId id="294" r:id="rId14"/>
    <p:sldId id="296" r:id="rId15"/>
    <p:sldId id="297" r:id="rId16"/>
    <p:sldId id="298" r:id="rId17"/>
    <p:sldId id="299" r:id="rId18"/>
    <p:sldId id="300" r:id="rId19"/>
    <p:sldId id="302" r:id="rId20"/>
    <p:sldId id="301" r:id="rId21"/>
    <p:sldId id="304" r:id="rId22"/>
    <p:sldId id="279" r:id="rId23"/>
    <p:sldId id="306" r:id="rId24"/>
    <p:sldId id="309" r:id="rId25"/>
    <p:sldId id="305" r:id="rId26"/>
    <p:sldId id="312" r:id="rId27"/>
    <p:sldId id="313" r:id="rId28"/>
    <p:sldId id="310" r:id="rId29"/>
  </p:sldIdLst>
  <p:sldSz cx="9144000" cy="6858000" type="screen4x3"/>
  <p:notesSz cx="6669088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CC"/>
    <a:srgbClr val="FF0000"/>
    <a:srgbClr val="33CC33"/>
    <a:srgbClr val="336699"/>
    <a:srgbClr val="FF9900"/>
    <a:srgbClr val="CC33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0"/>
    <p:restoredTop sz="93089" autoAdjust="0"/>
  </p:normalViewPr>
  <p:slideViewPr>
    <p:cSldViewPr>
      <p:cViewPr varScale="1">
        <p:scale>
          <a:sx n="79" d="100"/>
          <a:sy n="79" d="100"/>
        </p:scale>
        <p:origin x="115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7CD9C9-EA5E-43DF-8216-6CF8A572306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3933D25-F1DF-4CBA-9B0C-56A4077BC6C1}">
      <dgm:prSet phldrT="[文本]" custT="1"/>
      <dgm:spPr/>
      <dgm:t>
        <a:bodyPr/>
        <a:lstStyle/>
        <a:p>
          <a:pPr algn="l"/>
          <a:r>
            <a:rPr lang="zh-CN" altLang="en-US" sz="1800" dirty="0" smtClean="0"/>
            <a:t>版本控制系统：记录一个或若干文件内容变化，以便将来查阅特定版本修订情况</a:t>
          </a:r>
          <a:endParaRPr lang="zh-CN" altLang="en-US" sz="1800" dirty="0"/>
        </a:p>
      </dgm:t>
    </dgm:pt>
    <dgm:pt modelId="{09B5F75E-9E4B-4722-8C86-9BFED90A37D3}" type="parTrans" cxnId="{4AAE1048-8E29-462A-8DF0-A52F2354D16F}">
      <dgm:prSet/>
      <dgm:spPr/>
      <dgm:t>
        <a:bodyPr/>
        <a:lstStyle/>
        <a:p>
          <a:endParaRPr lang="zh-CN" altLang="en-US"/>
        </a:p>
      </dgm:t>
    </dgm:pt>
    <dgm:pt modelId="{F95F071A-31BB-427D-ADE3-1AD4111AF775}" type="sibTrans" cxnId="{4AAE1048-8E29-462A-8DF0-A52F2354D16F}">
      <dgm:prSet/>
      <dgm:spPr/>
      <dgm:t>
        <a:bodyPr/>
        <a:lstStyle/>
        <a:p>
          <a:endParaRPr lang="zh-CN" altLang="en-US"/>
        </a:p>
      </dgm:t>
    </dgm:pt>
    <dgm:pt modelId="{50DA216D-F9DA-4334-B736-29C1655226AC}">
      <dgm:prSet phldrT="[文本]" custT="1"/>
      <dgm:spPr/>
      <dgm:t>
        <a:bodyPr/>
        <a:lstStyle/>
        <a:p>
          <a:pPr algn="l"/>
          <a:r>
            <a:rPr lang="zh-CN" altLang="en-US" sz="1800" b="0" dirty="0" smtClean="0"/>
            <a:t>集中式：</a:t>
          </a:r>
          <a:r>
            <a:rPr lang="zh-CN" altLang="en-US" sz="1800" b="0" i="0" dirty="0" smtClean="0"/>
            <a:t>单一的集中管理的服务器保存所有文件的修订版本，客户端连到服务器，取出最新的文件或者提交更新</a:t>
          </a:r>
          <a:endParaRPr lang="zh-CN" altLang="en-US" sz="1800" b="0" dirty="0"/>
        </a:p>
      </dgm:t>
    </dgm:pt>
    <dgm:pt modelId="{25819135-EA68-4E52-9A95-E30CEB1A8E67}" type="parTrans" cxnId="{64DB7DF2-BC25-4736-A71F-9F9DD6C63F65}">
      <dgm:prSet/>
      <dgm:spPr/>
      <dgm:t>
        <a:bodyPr/>
        <a:lstStyle/>
        <a:p>
          <a:endParaRPr lang="zh-CN" altLang="en-US"/>
        </a:p>
      </dgm:t>
    </dgm:pt>
    <dgm:pt modelId="{5B21A181-F7AE-44AC-A56B-0522124D8452}" type="sibTrans" cxnId="{64DB7DF2-BC25-4736-A71F-9F9DD6C63F65}">
      <dgm:prSet/>
      <dgm:spPr/>
      <dgm:t>
        <a:bodyPr/>
        <a:lstStyle/>
        <a:p>
          <a:endParaRPr lang="zh-CN" altLang="en-US"/>
        </a:p>
      </dgm:t>
    </dgm:pt>
    <dgm:pt modelId="{0127FAD5-2A0C-4520-8E19-7579D29AC5E4}">
      <dgm:prSet phldrT="[文本]" custT="1"/>
      <dgm:spPr/>
      <dgm:t>
        <a:bodyPr/>
        <a:lstStyle/>
        <a:p>
          <a:r>
            <a:rPr lang="en-US" sz="1800" b="0" i="0" dirty="0" err="1" smtClean="0"/>
            <a:t>CVS、Subversion</a:t>
          </a:r>
          <a:r>
            <a:rPr lang="en-US" sz="1800" b="0" i="0" dirty="0" smtClean="0"/>
            <a:t> …</a:t>
          </a:r>
          <a:endParaRPr lang="zh-CN" altLang="en-US" sz="1800" dirty="0"/>
        </a:p>
      </dgm:t>
    </dgm:pt>
    <dgm:pt modelId="{ACE0A36B-F0EB-4F0A-A343-F3F50EA26D01}" type="parTrans" cxnId="{DC5E04EE-2C0A-48DE-8F11-9C0ED86F2257}">
      <dgm:prSet/>
      <dgm:spPr/>
      <dgm:t>
        <a:bodyPr/>
        <a:lstStyle/>
        <a:p>
          <a:endParaRPr lang="zh-CN" altLang="en-US"/>
        </a:p>
      </dgm:t>
    </dgm:pt>
    <dgm:pt modelId="{9BB31A0B-516B-4188-AF94-695684EF87E2}" type="sibTrans" cxnId="{DC5E04EE-2C0A-48DE-8F11-9C0ED86F2257}">
      <dgm:prSet/>
      <dgm:spPr/>
      <dgm:t>
        <a:bodyPr/>
        <a:lstStyle/>
        <a:p>
          <a:endParaRPr lang="zh-CN" altLang="en-US"/>
        </a:p>
      </dgm:t>
    </dgm:pt>
    <dgm:pt modelId="{81BC02D1-5E9F-452E-A6C7-AFBCB3BBF05A}">
      <dgm:prSet phldrT="[文本]" custT="1"/>
      <dgm:spPr/>
      <dgm:t>
        <a:bodyPr/>
        <a:lstStyle/>
        <a:p>
          <a:pPr algn="l"/>
          <a:r>
            <a:rPr lang="zh-CN" altLang="en-US" sz="1800" b="0" i="0" dirty="0" smtClean="0"/>
            <a:t>分布式：客户端并不只提取最新版本的文件快照，而是把代码仓库完整地镜像下来</a:t>
          </a:r>
          <a:endParaRPr lang="zh-CN" altLang="en-US" sz="1800" b="0" dirty="0"/>
        </a:p>
      </dgm:t>
    </dgm:pt>
    <dgm:pt modelId="{C01ABA8D-FAA3-4A80-9DC9-07943B8605B6}" type="parTrans" cxnId="{3A0AA398-C7E7-48F6-B446-57B051551817}">
      <dgm:prSet/>
      <dgm:spPr/>
      <dgm:t>
        <a:bodyPr/>
        <a:lstStyle/>
        <a:p>
          <a:endParaRPr lang="zh-CN" altLang="en-US"/>
        </a:p>
      </dgm:t>
    </dgm:pt>
    <dgm:pt modelId="{0E943B3F-364B-4832-9CBA-DFA1C387C28B}" type="sibTrans" cxnId="{3A0AA398-C7E7-48F6-B446-57B051551817}">
      <dgm:prSet/>
      <dgm:spPr/>
      <dgm:t>
        <a:bodyPr/>
        <a:lstStyle/>
        <a:p>
          <a:endParaRPr lang="zh-CN" altLang="en-US"/>
        </a:p>
      </dgm:t>
    </dgm:pt>
    <dgm:pt modelId="{902435F0-19BA-4DE3-B8EE-6AC36B350A13}">
      <dgm:prSet phldrT="[文本]" custT="1"/>
      <dgm:spPr/>
      <dgm:t>
        <a:bodyPr/>
        <a:lstStyle/>
        <a:p>
          <a:r>
            <a:rPr lang="en-US" sz="1800" b="0" i="0" dirty="0" err="1" smtClean="0"/>
            <a:t>Git、Mercurial</a:t>
          </a:r>
          <a:r>
            <a:rPr lang="en-US" sz="1800" b="0" i="0" dirty="0" smtClean="0"/>
            <a:t>…</a:t>
          </a:r>
          <a:endParaRPr lang="zh-CN" altLang="en-US" sz="1800" dirty="0"/>
        </a:p>
      </dgm:t>
    </dgm:pt>
    <dgm:pt modelId="{FBDE6257-1758-4ED2-913E-14CEE2C5114F}" type="parTrans" cxnId="{B134DA08-24A0-4422-B36D-CFB33BC5E569}">
      <dgm:prSet/>
      <dgm:spPr/>
      <dgm:t>
        <a:bodyPr/>
        <a:lstStyle/>
        <a:p>
          <a:endParaRPr lang="zh-CN" altLang="en-US"/>
        </a:p>
      </dgm:t>
    </dgm:pt>
    <dgm:pt modelId="{08CBC127-52A3-41BE-AE1E-88292A868D25}" type="sibTrans" cxnId="{B134DA08-24A0-4422-B36D-CFB33BC5E569}">
      <dgm:prSet/>
      <dgm:spPr/>
      <dgm:t>
        <a:bodyPr/>
        <a:lstStyle/>
        <a:p>
          <a:endParaRPr lang="zh-CN" altLang="en-US"/>
        </a:p>
      </dgm:t>
    </dgm:pt>
    <dgm:pt modelId="{9E03EE3C-EF3E-4026-9A28-BC64AEAFD14C}" type="pres">
      <dgm:prSet presAssocID="{437CD9C9-EA5E-43DF-8216-6CF8A572306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11689FE-D9DD-4F15-95D6-ADE75CCF1474}" type="pres">
      <dgm:prSet presAssocID="{A3933D25-F1DF-4CBA-9B0C-56A4077BC6C1}" presName="hierRoot1" presStyleCnt="0"/>
      <dgm:spPr/>
    </dgm:pt>
    <dgm:pt modelId="{EF2DB31E-0FC0-4B18-B6E4-67CBC264CFE7}" type="pres">
      <dgm:prSet presAssocID="{A3933D25-F1DF-4CBA-9B0C-56A4077BC6C1}" presName="composite" presStyleCnt="0"/>
      <dgm:spPr/>
    </dgm:pt>
    <dgm:pt modelId="{E275AF74-8991-4490-BE71-881571A8F573}" type="pres">
      <dgm:prSet presAssocID="{A3933D25-F1DF-4CBA-9B0C-56A4077BC6C1}" presName="background" presStyleLbl="node0" presStyleIdx="0" presStyleCnt="1"/>
      <dgm:spPr>
        <a:solidFill>
          <a:schemeClr val="accent1">
            <a:lumMod val="50000"/>
          </a:schemeClr>
        </a:solidFill>
      </dgm:spPr>
    </dgm:pt>
    <dgm:pt modelId="{12315A1F-8E73-4CFA-B5DA-82D1DE463E80}" type="pres">
      <dgm:prSet presAssocID="{A3933D25-F1DF-4CBA-9B0C-56A4077BC6C1}" presName="text" presStyleLbl="fgAcc0" presStyleIdx="0" presStyleCnt="1" custScaleX="119415" custScaleY="582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F82E38-43A6-4F44-87DB-1C2334849C9D}" type="pres">
      <dgm:prSet presAssocID="{A3933D25-F1DF-4CBA-9B0C-56A4077BC6C1}" presName="hierChild2" presStyleCnt="0"/>
      <dgm:spPr/>
    </dgm:pt>
    <dgm:pt modelId="{727E14FA-02AE-48A0-A4FD-78D9764272FF}" type="pres">
      <dgm:prSet presAssocID="{25819135-EA68-4E52-9A95-E30CEB1A8E67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C36FEC35-7651-4603-A87A-6414E0841C0D}" type="pres">
      <dgm:prSet presAssocID="{50DA216D-F9DA-4334-B736-29C1655226AC}" presName="hierRoot2" presStyleCnt="0"/>
      <dgm:spPr/>
    </dgm:pt>
    <dgm:pt modelId="{8328E41C-A725-47B4-9F57-A6929B841404}" type="pres">
      <dgm:prSet presAssocID="{50DA216D-F9DA-4334-B736-29C1655226AC}" presName="composite2" presStyleCnt="0"/>
      <dgm:spPr/>
    </dgm:pt>
    <dgm:pt modelId="{6B636BC0-9DF1-44BD-B19F-A184E1977F9F}" type="pres">
      <dgm:prSet presAssocID="{50DA216D-F9DA-4334-B736-29C1655226AC}" presName="background2" presStyleLbl="node2" presStyleIdx="0" presStyleCnt="2"/>
      <dgm:spPr>
        <a:solidFill>
          <a:schemeClr val="accent1">
            <a:lumMod val="50000"/>
          </a:schemeClr>
        </a:solidFill>
      </dgm:spPr>
    </dgm:pt>
    <dgm:pt modelId="{E64CF217-9616-4623-AA95-A0983CF3BC64}" type="pres">
      <dgm:prSet presAssocID="{50DA216D-F9DA-4334-B736-29C1655226AC}" presName="text2" presStyleLbl="fgAcc2" presStyleIdx="0" presStyleCnt="2" custScaleX="120427" custScaleY="669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6D9DC5-AC12-4F5B-B5E0-E59B2CF323E3}" type="pres">
      <dgm:prSet presAssocID="{50DA216D-F9DA-4334-B736-29C1655226AC}" presName="hierChild3" presStyleCnt="0"/>
      <dgm:spPr/>
    </dgm:pt>
    <dgm:pt modelId="{0F89BFED-DDE8-42D2-A72D-59F23E064E1E}" type="pres">
      <dgm:prSet presAssocID="{ACE0A36B-F0EB-4F0A-A343-F3F50EA26D01}" presName="Name17" presStyleLbl="parChTrans1D3" presStyleIdx="0" presStyleCnt="2"/>
      <dgm:spPr/>
      <dgm:t>
        <a:bodyPr/>
        <a:lstStyle/>
        <a:p>
          <a:endParaRPr lang="zh-CN" altLang="en-US"/>
        </a:p>
      </dgm:t>
    </dgm:pt>
    <dgm:pt modelId="{077994A9-BB68-43B7-974A-2CE21F714CD9}" type="pres">
      <dgm:prSet presAssocID="{0127FAD5-2A0C-4520-8E19-7579D29AC5E4}" presName="hierRoot3" presStyleCnt="0"/>
      <dgm:spPr/>
    </dgm:pt>
    <dgm:pt modelId="{84AA4370-E227-4EC8-AEEE-72DF003837C2}" type="pres">
      <dgm:prSet presAssocID="{0127FAD5-2A0C-4520-8E19-7579D29AC5E4}" presName="composite3" presStyleCnt="0"/>
      <dgm:spPr/>
    </dgm:pt>
    <dgm:pt modelId="{93221FC5-3BFC-404E-B21C-7267A80B8735}" type="pres">
      <dgm:prSet presAssocID="{0127FAD5-2A0C-4520-8E19-7579D29AC5E4}" presName="background3" presStyleLbl="node3" presStyleIdx="0" presStyleCnt="2"/>
      <dgm:spPr>
        <a:solidFill>
          <a:schemeClr val="accent1">
            <a:lumMod val="50000"/>
          </a:schemeClr>
        </a:solidFill>
      </dgm:spPr>
    </dgm:pt>
    <dgm:pt modelId="{427D713F-F300-4BDD-BCB1-FD62C3A619CB}" type="pres">
      <dgm:prSet presAssocID="{0127FAD5-2A0C-4520-8E19-7579D29AC5E4}" presName="text3" presStyleLbl="fgAcc3" presStyleIdx="0" presStyleCnt="2" custScaleX="106409" custScaleY="39502" custLinFactNeighborX="788" custLinFactNeighborY="-130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8AB49A-8F62-441B-8F81-E3923714ED4D}" type="pres">
      <dgm:prSet presAssocID="{0127FAD5-2A0C-4520-8E19-7579D29AC5E4}" presName="hierChild4" presStyleCnt="0"/>
      <dgm:spPr/>
    </dgm:pt>
    <dgm:pt modelId="{2AAB3610-5581-429D-98A1-CFB782665573}" type="pres">
      <dgm:prSet presAssocID="{C01ABA8D-FAA3-4A80-9DC9-07943B8605B6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90097F97-A4FC-4AEB-8271-C27170702DA9}" type="pres">
      <dgm:prSet presAssocID="{81BC02D1-5E9F-452E-A6C7-AFBCB3BBF05A}" presName="hierRoot2" presStyleCnt="0"/>
      <dgm:spPr/>
    </dgm:pt>
    <dgm:pt modelId="{07339ACD-EAB8-41C3-A11B-127E9A84B9B0}" type="pres">
      <dgm:prSet presAssocID="{81BC02D1-5E9F-452E-A6C7-AFBCB3BBF05A}" presName="composite2" presStyleCnt="0"/>
      <dgm:spPr/>
    </dgm:pt>
    <dgm:pt modelId="{F962ACCB-4F23-4BC0-8103-7FEA0ED2279E}" type="pres">
      <dgm:prSet presAssocID="{81BC02D1-5E9F-452E-A6C7-AFBCB3BBF05A}" presName="background2" presStyleLbl="node2" presStyleIdx="1" presStyleCnt="2"/>
      <dgm:spPr>
        <a:solidFill>
          <a:schemeClr val="accent1">
            <a:lumMod val="50000"/>
          </a:schemeClr>
        </a:solidFill>
      </dgm:spPr>
    </dgm:pt>
    <dgm:pt modelId="{1977B249-B1F8-4031-98A4-3983D9047DBC}" type="pres">
      <dgm:prSet presAssocID="{81BC02D1-5E9F-452E-A6C7-AFBCB3BBF05A}" presName="text2" presStyleLbl="fgAcc2" presStyleIdx="1" presStyleCnt="2" custScaleX="107973" custScaleY="514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06B083-FF1E-458D-B69A-803321508743}" type="pres">
      <dgm:prSet presAssocID="{81BC02D1-5E9F-452E-A6C7-AFBCB3BBF05A}" presName="hierChild3" presStyleCnt="0"/>
      <dgm:spPr/>
    </dgm:pt>
    <dgm:pt modelId="{3F542DD6-04B3-4872-A59A-046969FDA58D}" type="pres">
      <dgm:prSet presAssocID="{FBDE6257-1758-4ED2-913E-14CEE2C5114F}" presName="Name17" presStyleLbl="parChTrans1D3" presStyleIdx="1" presStyleCnt="2"/>
      <dgm:spPr/>
      <dgm:t>
        <a:bodyPr/>
        <a:lstStyle/>
        <a:p>
          <a:endParaRPr lang="zh-CN" altLang="en-US"/>
        </a:p>
      </dgm:t>
    </dgm:pt>
    <dgm:pt modelId="{30DBD93F-1DE9-418B-8299-ACB4A5A49883}" type="pres">
      <dgm:prSet presAssocID="{902435F0-19BA-4DE3-B8EE-6AC36B350A13}" presName="hierRoot3" presStyleCnt="0"/>
      <dgm:spPr/>
    </dgm:pt>
    <dgm:pt modelId="{B222A65D-E424-4EAA-AAC2-779AB2AE49E2}" type="pres">
      <dgm:prSet presAssocID="{902435F0-19BA-4DE3-B8EE-6AC36B350A13}" presName="composite3" presStyleCnt="0"/>
      <dgm:spPr/>
    </dgm:pt>
    <dgm:pt modelId="{C82D361B-ABFA-4123-BABD-F426E636F134}" type="pres">
      <dgm:prSet presAssocID="{902435F0-19BA-4DE3-B8EE-6AC36B350A13}" presName="background3" presStyleLbl="node3" presStyleIdx="1" presStyleCnt="2"/>
      <dgm:spPr>
        <a:solidFill>
          <a:schemeClr val="accent1">
            <a:lumMod val="50000"/>
          </a:schemeClr>
        </a:solidFill>
      </dgm:spPr>
    </dgm:pt>
    <dgm:pt modelId="{EFFFC784-9051-4138-A767-5FCE6463330A}" type="pres">
      <dgm:prSet presAssocID="{902435F0-19BA-4DE3-B8EE-6AC36B350A13}" presName="text3" presStyleLbl="fgAcc3" presStyleIdx="1" presStyleCnt="2" custAng="10800000" custFlipVert="1" custScaleX="99470" custScaleY="41448" custLinFactNeighborX="-85" custLinFactNeighborY="-50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A53A683-330B-4C4D-ADB7-1DA8BFAC0408}" type="pres">
      <dgm:prSet presAssocID="{902435F0-19BA-4DE3-B8EE-6AC36B350A13}" presName="hierChild4" presStyleCnt="0"/>
      <dgm:spPr/>
    </dgm:pt>
  </dgm:ptLst>
  <dgm:cxnLst>
    <dgm:cxn modelId="{BDB05856-4B58-40C7-BE6F-41B4BEA7B870}" type="presOf" srcId="{25819135-EA68-4E52-9A95-E30CEB1A8E67}" destId="{727E14FA-02AE-48A0-A4FD-78D9764272FF}" srcOrd="0" destOrd="0" presId="urn:microsoft.com/office/officeart/2005/8/layout/hierarchy1"/>
    <dgm:cxn modelId="{64DB7DF2-BC25-4736-A71F-9F9DD6C63F65}" srcId="{A3933D25-F1DF-4CBA-9B0C-56A4077BC6C1}" destId="{50DA216D-F9DA-4334-B736-29C1655226AC}" srcOrd="0" destOrd="0" parTransId="{25819135-EA68-4E52-9A95-E30CEB1A8E67}" sibTransId="{5B21A181-F7AE-44AC-A56B-0522124D8452}"/>
    <dgm:cxn modelId="{8B302BF7-CA8D-40DF-973A-7C361BF454E2}" type="presOf" srcId="{A3933D25-F1DF-4CBA-9B0C-56A4077BC6C1}" destId="{12315A1F-8E73-4CFA-B5DA-82D1DE463E80}" srcOrd="0" destOrd="0" presId="urn:microsoft.com/office/officeart/2005/8/layout/hierarchy1"/>
    <dgm:cxn modelId="{221AB8AE-0F73-4CCE-98A0-F7989CC22AAF}" type="presOf" srcId="{437CD9C9-EA5E-43DF-8216-6CF8A5723064}" destId="{9E03EE3C-EF3E-4026-9A28-BC64AEAFD14C}" srcOrd="0" destOrd="0" presId="urn:microsoft.com/office/officeart/2005/8/layout/hierarchy1"/>
    <dgm:cxn modelId="{74BC90A5-2CC7-4EBC-9E69-5F176E96751F}" type="presOf" srcId="{ACE0A36B-F0EB-4F0A-A343-F3F50EA26D01}" destId="{0F89BFED-DDE8-42D2-A72D-59F23E064E1E}" srcOrd="0" destOrd="0" presId="urn:microsoft.com/office/officeart/2005/8/layout/hierarchy1"/>
    <dgm:cxn modelId="{A3F717E8-F35D-4813-ABBE-C7A492113475}" type="presOf" srcId="{FBDE6257-1758-4ED2-913E-14CEE2C5114F}" destId="{3F542DD6-04B3-4872-A59A-046969FDA58D}" srcOrd="0" destOrd="0" presId="urn:microsoft.com/office/officeart/2005/8/layout/hierarchy1"/>
    <dgm:cxn modelId="{92A34A31-A4D2-4410-BB37-3B6C854AB3F5}" type="presOf" srcId="{0127FAD5-2A0C-4520-8E19-7579D29AC5E4}" destId="{427D713F-F300-4BDD-BCB1-FD62C3A619CB}" srcOrd="0" destOrd="0" presId="urn:microsoft.com/office/officeart/2005/8/layout/hierarchy1"/>
    <dgm:cxn modelId="{8F6045C8-B1E6-4E7D-B954-E74F4E8342CA}" type="presOf" srcId="{902435F0-19BA-4DE3-B8EE-6AC36B350A13}" destId="{EFFFC784-9051-4138-A767-5FCE6463330A}" srcOrd="0" destOrd="0" presId="urn:microsoft.com/office/officeart/2005/8/layout/hierarchy1"/>
    <dgm:cxn modelId="{A40DE152-51B3-49D7-BE6C-C28F4345E1D1}" type="presOf" srcId="{81BC02D1-5E9F-452E-A6C7-AFBCB3BBF05A}" destId="{1977B249-B1F8-4031-98A4-3983D9047DBC}" srcOrd="0" destOrd="0" presId="urn:microsoft.com/office/officeart/2005/8/layout/hierarchy1"/>
    <dgm:cxn modelId="{C2E66FAB-87FD-4E90-ACDF-E894ACA6D9C6}" type="presOf" srcId="{50DA216D-F9DA-4334-B736-29C1655226AC}" destId="{E64CF217-9616-4623-AA95-A0983CF3BC64}" srcOrd="0" destOrd="0" presId="urn:microsoft.com/office/officeart/2005/8/layout/hierarchy1"/>
    <dgm:cxn modelId="{DC5E04EE-2C0A-48DE-8F11-9C0ED86F2257}" srcId="{50DA216D-F9DA-4334-B736-29C1655226AC}" destId="{0127FAD5-2A0C-4520-8E19-7579D29AC5E4}" srcOrd="0" destOrd="0" parTransId="{ACE0A36B-F0EB-4F0A-A343-F3F50EA26D01}" sibTransId="{9BB31A0B-516B-4188-AF94-695684EF87E2}"/>
    <dgm:cxn modelId="{3A0AA398-C7E7-48F6-B446-57B051551817}" srcId="{A3933D25-F1DF-4CBA-9B0C-56A4077BC6C1}" destId="{81BC02D1-5E9F-452E-A6C7-AFBCB3BBF05A}" srcOrd="1" destOrd="0" parTransId="{C01ABA8D-FAA3-4A80-9DC9-07943B8605B6}" sibTransId="{0E943B3F-364B-4832-9CBA-DFA1C387C28B}"/>
    <dgm:cxn modelId="{4AAE1048-8E29-462A-8DF0-A52F2354D16F}" srcId="{437CD9C9-EA5E-43DF-8216-6CF8A5723064}" destId="{A3933D25-F1DF-4CBA-9B0C-56A4077BC6C1}" srcOrd="0" destOrd="0" parTransId="{09B5F75E-9E4B-4722-8C86-9BFED90A37D3}" sibTransId="{F95F071A-31BB-427D-ADE3-1AD4111AF775}"/>
    <dgm:cxn modelId="{B134DA08-24A0-4422-B36D-CFB33BC5E569}" srcId="{81BC02D1-5E9F-452E-A6C7-AFBCB3BBF05A}" destId="{902435F0-19BA-4DE3-B8EE-6AC36B350A13}" srcOrd="0" destOrd="0" parTransId="{FBDE6257-1758-4ED2-913E-14CEE2C5114F}" sibTransId="{08CBC127-52A3-41BE-AE1E-88292A868D25}"/>
    <dgm:cxn modelId="{D847AFCA-7882-4B85-90C9-BCE37EF0AD06}" type="presOf" srcId="{C01ABA8D-FAA3-4A80-9DC9-07943B8605B6}" destId="{2AAB3610-5581-429D-98A1-CFB782665573}" srcOrd="0" destOrd="0" presId="urn:microsoft.com/office/officeart/2005/8/layout/hierarchy1"/>
    <dgm:cxn modelId="{5D6B3A62-FBFB-441D-950D-58737D0C58F4}" type="presParOf" srcId="{9E03EE3C-EF3E-4026-9A28-BC64AEAFD14C}" destId="{711689FE-D9DD-4F15-95D6-ADE75CCF1474}" srcOrd="0" destOrd="0" presId="urn:microsoft.com/office/officeart/2005/8/layout/hierarchy1"/>
    <dgm:cxn modelId="{92EA939A-7951-45B6-A964-ACA24781F42B}" type="presParOf" srcId="{711689FE-D9DD-4F15-95D6-ADE75CCF1474}" destId="{EF2DB31E-0FC0-4B18-B6E4-67CBC264CFE7}" srcOrd="0" destOrd="0" presId="urn:microsoft.com/office/officeart/2005/8/layout/hierarchy1"/>
    <dgm:cxn modelId="{627BDF28-F3F9-4B96-ACC0-DB04A4330A6D}" type="presParOf" srcId="{EF2DB31E-0FC0-4B18-B6E4-67CBC264CFE7}" destId="{E275AF74-8991-4490-BE71-881571A8F573}" srcOrd="0" destOrd="0" presId="urn:microsoft.com/office/officeart/2005/8/layout/hierarchy1"/>
    <dgm:cxn modelId="{D3968290-6277-43A4-87B2-674C3B5F85FD}" type="presParOf" srcId="{EF2DB31E-0FC0-4B18-B6E4-67CBC264CFE7}" destId="{12315A1F-8E73-4CFA-B5DA-82D1DE463E80}" srcOrd="1" destOrd="0" presId="urn:microsoft.com/office/officeart/2005/8/layout/hierarchy1"/>
    <dgm:cxn modelId="{B39EB331-E461-45DD-A5D5-018D1A8C7D70}" type="presParOf" srcId="{711689FE-D9DD-4F15-95D6-ADE75CCF1474}" destId="{5DF82E38-43A6-4F44-87DB-1C2334849C9D}" srcOrd="1" destOrd="0" presId="urn:microsoft.com/office/officeart/2005/8/layout/hierarchy1"/>
    <dgm:cxn modelId="{E710E6F6-0987-4804-B4CB-197F71AB49EE}" type="presParOf" srcId="{5DF82E38-43A6-4F44-87DB-1C2334849C9D}" destId="{727E14FA-02AE-48A0-A4FD-78D9764272FF}" srcOrd="0" destOrd="0" presId="urn:microsoft.com/office/officeart/2005/8/layout/hierarchy1"/>
    <dgm:cxn modelId="{910E105D-D50A-43DF-8DEA-16DAC94D90CF}" type="presParOf" srcId="{5DF82E38-43A6-4F44-87DB-1C2334849C9D}" destId="{C36FEC35-7651-4603-A87A-6414E0841C0D}" srcOrd="1" destOrd="0" presId="urn:microsoft.com/office/officeart/2005/8/layout/hierarchy1"/>
    <dgm:cxn modelId="{0D8168A1-78EB-40E8-ADD9-31DA89571916}" type="presParOf" srcId="{C36FEC35-7651-4603-A87A-6414E0841C0D}" destId="{8328E41C-A725-47B4-9F57-A6929B841404}" srcOrd="0" destOrd="0" presId="urn:microsoft.com/office/officeart/2005/8/layout/hierarchy1"/>
    <dgm:cxn modelId="{5E1FEBB5-782C-4529-A79F-C56B3EFF85F2}" type="presParOf" srcId="{8328E41C-A725-47B4-9F57-A6929B841404}" destId="{6B636BC0-9DF1-44BD-B19F-A184E1977F9F}" srcOrd="0" destOrd="0" presId="urn:microsoft.com/office/officeart/2005/8/layout/hierarchy1"/>
    <dgm:cxn modelId="{CA9F3BE3-0BE9-40A8-97F4-3D0CD7F2AA3C}" type="presParOf" srcId="{8328E41C-A725-47B4-9F57-A6929B841404}" destId="{E64CF217-9616-4623-AA95-A0983CF3BC64}" srcOrd="1" destOrd="0" presId="urn:microsoft.com/office/officeart/2005/8/layout/hierarchy1"/>
    <dgm:cxn modelId="{9F03E97D-CFFB-4E7C-B49A-CCEFCDDD046E}" type="presParOf" srcId="{C36FEC35-7651-4603-A87A-6414E0841C0D}" destId="{4C6D9DC5-AC12-4F5B-B5E0-E59B2CF323E3}" srcOrd="1" destOrd="0" presId="urn:microsoft.com/office/officeart/2005/8/layout/hierarchy1"/>
    <dgm:cxn modelId="{7039DB7D-AAC1-4425-8A30-3AD49B4E6F9F}" type="presParOf" srcId="{4C6D9DC5-AC12-4F5B-B5E0-E59B2CF323E3}" destId="{0F89BFED-DDE8-42D2-A72D-59F23E064E1E}" srcOrd="0" destOrd="0" presId="urn:microsoft.com/office/officeart/2005/8/layout/hierarchy1"/>
    <dgm:cxn modelId="{DCEE1835-11AA-4140-94F3-0ED30FABAE15}" type="presParOf" srcId="{4C6D9DC5-AC12-4F5B-B5E0-E59B2CF323E3}" destId="{077994A9-BB68-43B7-974A-2CE21F714CD9}" srcOrd="1" destOrd="0" presId="urn:microsoft.com/office/officeart/2005/8/layout/hierarchy1"/>
    <dgm:cxn modelId="{561231FB-BFB4-42F5-8D36-F103DE61AF14}" type="presParOf" srcId="{077994A9-BB68-43B7-974A-2CE21F714CD9}" destId="{84AA4370-E227-4EC8-AEEE-72DF003837C2}" srcOrd="0" destOrd="0" presId="urn:microsoft.com/office/officeart/2005/8/layout/hierarchy1"/>
    <dgm:cxn modelId="{ECB4ED00-76F0-4A11-8297-F2A208DDEE13}" type="presParOf" srcId="{84AA4370-E227-4EC8-AEEE-72DF003837C2}" destId="{93221FC5-3BFC-404E-B21C-7267A80B8735}" srcOrd="0" destOrd="0" presId="urn:microsoft.com/office/officeart/2005/8/layout/hierarchy1"/>
    <dgm:cxn modelId="{CAAE781B-4025-4C36-BE7C-1A9344DC3F66}" type="presParOf" srcId="{84AA4370-E227-4EC8-AEEE-72DF003837C2}" destId="{427D713F-F300-4BDD-BCB1-FD62C3A619CB}" srcOrd="1" destOrd="0" presId="urn:microsoft.com/office/officeart/2005/8/layout/hierarchy1"/>
    <dgm:cxn modelId="{0E17DDCB-9559-4A6B-BC46-4E7A5C82186F}" type="presParOf" srcId="{077994A9-BB68-43B7-974A-2CE21F714CD9}" destId="{278AB49A-8F62-441B-8F81-E3923714ED4D}" srcOrd="1" destOrd="0" presId="urn:microsoft.com/office/officeart/2005/8/layout/hierarchy1"/>
    <dgm:cxn modelId="{664A5674-8EBC-4CBA-ADEA-DF8A3B21A4F3}" type="presParOf" srcId="{5DF82E38-43A6-4F44-87DB-1C2334849C9D}" destId="{2AAB3610-5581-429D-98A1-CFB782665573}" srcOrd="2" destOrd="0" presId="urn:microsoft.com/office/officeart/2005/8/layout/hierarchy1"/>
    <dgm:cxn modelId="{59CF6EA6-EEF5-4C09-9B4B-D9A09B6D0356}" type="presParOf" srcId="{5DF82E38-43A6-4F44-87DB-1C2334849C9D}" destId="{90097F97-A4FC-4AEB-8271-C27170702DA9}" srcOrd="3" destOrd="0" presId="urn:microsoft.com/office/officeart/2005/8/layout/hierarchy1"/>
    <dgm:cxn modelId="{FA3738A4-7305-446E-BC9B-FB7A5F368314}" type="presParOf" srcId="{90097F97-A4FC-4AEB-8271-C27170702DA9}" destId="{07339ACD-EAB8-41C3-A11B-127E9A84B9B0}" srcOrd="0" destOrd="0" presId="urn:microsoft.com/office/officeart/2005/8/layout/hierarchy1"/>
    <dgm:cxn modelId="{A9492762-95E5-49B4-9E86-1496C68734E6}" type="presParOf" srcId="{07339ACD-EAB8-41C3-A11B-127E9A84B9B0}" destId="{F962ACCB-4F23-4BC0-8103-7FEA0ED2279E}" srcOrd="0" destOrd="0" presId="urn:microsoft.com/office/officeart/2005/8/layout/hierarchy1"/>
    <dgm:cxn modelId="{5AC74894-ED76-4AE9-857E-62BEA155DFF3}" type="presParOf" srcId="{07339ACD-EAB8-41C3-A11B-127E9A84B9B0}" destId="{1977B249-B1F8-4031-98A4-3983D9047DBC}" srcOrd="1" destOrd="0" presId="urn:microsoft.com/office/officeart/2005/8/layout/hierarchy1"/>
    <dgm:cxn modelId="{CE7FAE71-7B94-42D6-BA1E-E5AED44303FE}" type="presParOf" srcId="{90097F97-A4FC-4AEB-8271-C27170702DA9}" destId="{0506B083-FF1E-458D-B69A-803321508743}" srcOrd="1" destOrd="0" presId="urn:microsoft.com/office/officeart/2005/8/layout/hierarchy1"/>
    <dgm:cxn modelId="{C9424752-061D-4A9D-B6F4-78DA8C230F0C}" type="presParOf" srcId="{0506B083-FF1E-458D-B69A-803321508743}" destId="{3F542DD6-04B3-4872-A59A-046969FDA58D}" srcOrd="0" destOrd="0" presId="urn:microsoft.com/office/officeart/2005/8/layout/hierarchy1"/>
    <dgm:cxn modelId="{1459584C-E1FA-43E8-9AFB-DD47D3690EC0}" type="presParOf" srcId="{0506B083-FF1E-458D-B69A-803321508743}" destId="{30DBD93F-1DE9-418B-8299-ACB4A5A49883}" srcOrd="1" destOrd="0" presId="urn:microsoft.com/office/officeart/2005/8/layout/hierarchy1"/>
    <dgm:cxn modelId="{798A8F2F-D76B-407D-B961-EE5979F88452}" type="presParOf" srcId="{30DBD93F-1DE9-418B-8299-ACB4A5A49883}" destId="{B222A65D-E424-4EAA-AAC2-779AB2AE49E2}" srcOrd="0" destOrd="0" presId="urn:microsoft.com/office/officeart/2005/8/layout/hierarchy1"/>
    <dgm:cxn modelId="{0340DB00-836C-4980-8D9E-27130A08D09E}" type="presParOf" srcId="{B222A65D-E424-4EAA-AAC2-779AB2AE49E2}" destId="{C82D361B-ABFA-4123-BABD-F426E636F134}" srcOrd="0" destOrd="0" presId="urn:microsoft.com/office/officeart/2005/8/layout/hierarchy1"/>
    <dgm:cxn modelId="{77D15E33-5C7A-4ED5-920C-0DF22522EFF8}" type="presParOf" srcId="{B222A65D-E424-4EAA-AAC2-779AB2AE49E2}" destId="{EFFFC784-9051-4138-A767-5FCE6463330A}" srcOrd="1" destOrd="0" presId="urn:microsoft.com/office/officeart/2005/8/layout/hierarchy1"/>
    <dgm:cxn modelId="{5EC2644C-3E40-4541-B115-4DE2C8845CF3}" type="presParOf" srcId="{30DBD93F-1DE9-418B-8299-ACB4A5A49883}" destId="{AA53A683-330B-4C4D-ADB7-1DA8BFAC040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42DD6-04B3-4872-A59A-046969FDA58D}">
      <dsp:nvSpPr>
        <dsp:cNvPr id="0" name=""/>
        <dsp:cNvSpPr/>
      </dsp:nvSpPr>
      <dsp:spPr>
        <a:xfrm>
          <a:off x="6129268" y="2721529"/>
          <a:ext cx="91440" cy="712041"/>
        </a:xfrm>
        <a:custGeom>
          <a:avLst/>
          <a:gdLst/>
          <a:ahLst/>
          <a:cxnLst/>
          <a:rect l="0" t="0" r="0" b="0"/>
          <a:pathLst>
            <a:path>
              <a:moveTo>
                <a:pt x="48061" y="0"/>
              </a:moveTo>
              <a:lnTo>
                <a:pt x="48061" y="456834"/>
              </a:lnTo>
              <a:lnTo>
                <a:pt x="45720" y="456834"/>
              </a:lnTo>
              <a:lnTo>
                <a:pt x="45720" y="71204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AB3610-5581-429D-98A1-CFB782665573}">
      <dsp:nvSpPr>
        <dsp:cNvPr id="0" name=""/>
        <dsp:cNvSpPr/>
      </dsp:nvSpPr>
      <dsp:spPr>
        <a:xfrm>
          <a:off x="4212437" y="1021165"/>
          <a:ext cx="1964893" cy="801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5997"/>
              </a:lnTo>
              <a:lnTo>
                <a:pt x="1964893" y="545997"/>
              </a:lnTo>
              <a:lnTo>
                <a:pt x="1964893" y="8012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89BFED-DDE8-42D2-A72D-59F23E064E1E}">
      <dsp:nvSpPr>
        <dsp:cNvPr id="0" name=""/>
        <dsp:cNvSpPr/>
      </dsp:nvSpPr>
      <dsp:spPr>
        <a:xfrm>
          <a:off x="2373369" y="2994233"/>
          <a:ext cx="91440" cy="5729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7762"/>
              </a:lnTo>
              <a:lnTo>
                <a:pt x="67428" y="317762"/>
              </a:lnTo>
              <a:lnTo>
                <a:pt x="67428" y="5729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7E14FA-02AE-48A0-A4FD-78D9764272FF}">
      <dsp:nvSpPr>
        <dsp:cNvPr id="0" name=""/>
        <dsp:cNvSpPr/>
      </dsp:nvSpPr>
      <dsp:spPr>
        <a:xfrm>
          <a:off x="2419089" y="1021165"/>
          <a:ext cx="1793347" cy="801205"/>
        </a:xfrm>
        <a:custGeom>
          <a:avLst/>
          <a:gdLst/>
          <a:ahLst/>
          <a:cxnLst/>
          <a:rect l="0" t="0" r="0" b="0"/>
          <a:pathLst>
            <a:path>
              <a:moveTo>
                <a:pt x="1793347" y="0"/>
              </a:moveTo>
              <a:lnTo>
                <a:pt x="1793347" y="545997"/>
              </a:lnTo>
              <a:lnTo>
                <a:pt x="0" y="545997"/>
              </a:lnTo>
              <a:lnTo>
                <a:pt x="0" y="8012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75AF74-8991-4490-BE71-881571A8F573}">
      <dsp:nvSpPr>
        <dsp:cNvPr id="0" name=""/>
        <dsp:cNvSpPr/>
      </dsp:nvSpPr>
      <dsp:spPr>
        <a:xfrm>
          <a:off x="2567579" y="1757"/>
          <a:ext cx="3289715" cy="101940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15A1F-8E73-4CFA-B5DA-82D1DE463E80}">
      <dsp:nvSpPr>
        <dsp:cNvPr id="0" name=""/>
        <dsp:cNvSpPr/>
      </dsp:nvSpPr>
      <dsp:spPr>
        <a:xfrm>
          <a:off x="2873674" y="292548"/>
          <a:ext cx="3289715" cy="10194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版本控制系统：记录一个或若干文件内容变化，以便将来查阅特定版本修订情况</a:t>
          </a:r>
          <a:endParaRPr lang="zh-CN" altLang="en-US" sz="1800" kern="1200" dirty="0"/>
        </a:p>
      </dsp:txBody>
      <dsp:txXfrm>
        <a:off x="2903531" y="322405"/>
        <a:ext cx="3230001" cy="959694"/>
      </dsp:txXfrm>
    </dsp:sp>
    <dsp:sp modelId="{6B636BC0-9DF1-44BD-B19F-A184E1977F9F}">
      <dsp:nvSpPr>
        <dsp:cNvPr id="0" name=""/>
        <dsp:cNvSpPr/>
      </dsp:nvSpPr>
      <dsp:spPr>
        <a:xfrm>
          <a:off x="760291" y="1822370"/>
          <a:ext cx="3317594" cy="1171862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CF217-9616-4623-AA95-A0983CF3BC64}">
      <dsp:nvSpPr>
        <dsp:cNvPr id="0" name=""/>
        <dsp:cNvSpPr/>
      </dsp:nvSpPr>
      <dsp:spPr>
        <a:xfrm>
          <a:off x="1066387" y="2113161"/>
          <a:ext cx="3317594" cy="1171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kern="1200" dirty="0" smtClean="0"/>
            <a:t>集中式：</a:t>
          </a:r>
          <a:r>
            <a:rPr lang="zh-CN" altLang="en-US" sz="1800" b="0" i="0" kern="1200" dirty="0" smtClean="0"/>
            <a:t>单一的集中管理的服务器保存所有文件的修订版本，客户端连到服务器，取出最新的文件或者提交更新</a:t>
          </a:r>
          <a:endParaRPr lang="zh-CN" altLang="en-US" sz="1800" b="0" kern="1200" dirty="0"/>
        </a:p>
      </dsp:txBody>
      <dsp:txXfrm>
        <a:off x="1100710" y="2147484"/>
        <a:ext cx="3248948" cy="1103216"/>
      </dsp:txXfrm>
    </dsp:sp>
    <dsp:sp modelId="{93221FC5-3BFC-404E-B21C-7267A80B8735}">
      <dsp:nvSpPr>
        <dsp:cNvPr id="0" name=""/>
        <dsp:cNvSpPr/>
      </dsp:nvSpPr>
      <dsp:spPr>
        <a:xfrm>
          <a:off x="975088" y="3567202"/>
          <a:ext cx="2931418" cy="691022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D713F-F300-4BDD-BCB1-FD62C3A619CB}">
      <dsp:nvSpPr>
        <dsp:cNvPr id="0" name=""/>
        <dsp:cNvSpPr/>
      </dsp:nvSpPr>
      <dsp:spPr>
        <a:xfrm>
          <a:off x="1281183" y="3857993"/>
          <a:ext cx="2931418" cy="6910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err="1" smtClean="0"/>
            <a:t>CVS、Subversion</a:t>
          </a:r>
          <a:r>
            <a:rPr lang="en-US" sz="1800" b="0" i="0" kern="1200" dirty="0" smtClean="0"/>
            <a:t> …</a:t>
          </a:r>
          <a:endParaRPr lang="zh-CN" altLang="en-US" sz="1800" kern="1200" dirty="0"/>
        </a:p>
      </dsp:txBody>
      <dsp:txXfrm>
        <a:off x="1301422" y="3878232"/>
        <a:ext cx="2890940" cy="650544"/>
      </dsp:txXfrm>
    </dsp:sp>
    <dsp:sp modelId="{F962ACCB-4F23-4BC0-8103-7FEA0ED2279E}">
      <dsp:nvSpPr>
        <dsp:cNvPr id="0" name=""/>
        <dsp:cNvSpPr/>
      </dsp:nvSpPr>
      <dsp:spPr>
        <a:xfrm>
          <a:off x="4690077" y="1822370"/>
          <a:ext cx="2974504" cy="89915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7B249-B1F8-4031-98A4-3983D9047DBC}">
      <dsp:nvSpPr>
        <dsp:cNvPr id="0" name=""/>
        <dsp:cNvSpPr/>
      </dsp:nvSpPr>
      <dsp:spPr>
        <a:xfrm>
          <a:off x="4996173" y="2113161"/>
          <a:ext cx="2974504" cy="8991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0" i="0" kern="1200" dirty="0" smtClean="0"/>
            <a:t>分布式：客户端并不只提取最新版本的文件快照，而是把代码仓库完整地镜像下来</a:t>
          </a:r>
          <a:endParaRPr lang="zh-CN" altLang="en-US" sz="1800" b="0" kern="1200" dirty="0"/>
        </a:p>
      </dsp:txBody>
      <dsp:txXfrm>
        <a:off x="5022508" y="2139496"/>
        <a:ext cx="2921834" cy="846488"/>
      </dsp:txXfrm>
    </dsp:sp>
    <dsp:sp modelId="{C82D361B-ABFA-4123-BABD-F426E636F134}">
      <dsp:nvSpPr>
        <dsp:cNvPr id="0" name=""/>
        <dsp:cNvSpPr/>
      </dsp:nvSpPr>
      <dsp:spPr>
        <a:xfrm rot="10800000" flipV="1">
          <a:off x="4804859" y="3433571"/>
          <a:ext cx="2740259" cy="725064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FC784-9051-4138-A767-5FCE6463330A}">
      <dsp:nvSpPr>
        <dsp:cNvPr id="0" name=""/>
        <dsp:cNvSpPr/>
      </dsp:nvSpPr>
      <dsp:spPr>
        <a:xfrm rot="10800000" flipV="1">
          <a:off x="5110954" y="3724361"/>
          <a:ext cx="2740259" cy="725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err="1" smtClean="0"/>
            <a:t>Git、Mercurial</a:t>
          </a:r>
          <a:r>
            <a:rPr lang="en-US" sz="1800" b="0" i="0" kern="1200" dirty="0" smtClean="0"/>
            <a:t>…</a:t>
          </a:r>
          <a:endParaRPr lang="zh-CN" altLang="en-US" sz="1800" kern="1200" dirty="0"/>
        </a:p>
      </dsp:txBody>
      <dsp:txXfrm rot="-10800000">
        <a:off x="5132190" y="3745597"/>
        <a:ext cx="2697787" cy="682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825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825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E25CF45-D20B-4367-8E65-ACD73F34B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3112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0BD0A-CA66-4069-BCC8-CC1CFAAD1535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750" y="4716463"/>
            <a:ext cx="5335588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96B17-5648-4C64-9F80-53EEA15E5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9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中的绝大多数操作都只需要访问本地文件和资源，一般不需要来自网络上其它计算机的信息。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6B17-5648-4C64-9F80-53EEA15E54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0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中的绝大多数操作都只需要访问本地文件和资源，一般不需要来自网络上其它计算机的信息。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6B17-5648-4C64-9F80-53EEA15E54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05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中的绝大多数操作都只需要访问本地文件和资源，一般不需要来自网络上其它计算机的信息。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6B17-5648-4C64-9F80-53EEA15E54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65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该命令将创建一个名为 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git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的子目录，这个子目录含有你初始化的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仓库中所有的必须文件，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6B17-5648-4C64-9F80-53EEA15E54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26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选择一个未被占用的用户名，提供一个电子邮箱和密码，点击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“Sign up for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，进入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“Welcome to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6B17-5648-4C64-9F80-53EEA15E545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83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PPT3-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0" y="2708275"/>
            <a:ext cx="91440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6" name="Picture 11" descr="PPT1-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4800" y="5745163"/>
            <a:ext cx="321945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412875"/>
            <a:ext cx="7772400" cy="1470025"/>
          </a:xfrm>
        </p:spPr>
        <p:txBody>
          <a:bodyPr/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bg1"/>
                </a:solidFill>
                <a:ea typeface="方正小标宋简体"/>
                <a:cs typeface="方正小标宋简体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63588"/>
            <a:ext cx="2057400" cy="54737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63588"/>
            <a:ext cx="6019800" cy="54737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763588"/>
            <a:ext cx="7870825" cy="9366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73238"/>
            <a:ext cx="4038600" cy="44640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4640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763588"/>
            <a:ext cx="7870825" cy="9366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773238"/>
            <a:ext cx="8229600" cy="4464050"/>
          </a:xfrm>
        </p:spPr>
        <p:txBody>
          <a:bodyPr/>
          <a:lstStyle/>
          <a:p>
            <a:pPr lvl="0"/>
            <a:endParaRPr lang="zh-CN" altLang="en-US" noProof="0" dirty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defRPr baseline="0">
                <a:latin typeface="Times New Roman" panose="02020603050405020304" pitchFamily="18" charset="0"/>
              </a:defRPr>
            </a:lvl2pPr>
            <a:lvl3pPr>
              <a:defRPr baseline="0">
                <a:latin typeface="Times New Roman" panose="02020603050405020304" pitchFamily="18" charset="0"/>
              </a:defRPr>
            </a:lvl3pPr>
            <a:lvl4pPr>
              <a:defRPr baseline="0">
                <a:latin typeface="Times New Roman" panose="02020603050405020304" pitchFamily="18" charset="0"/>
              </a:defRPr>
            </a:lvl4pPr>
            <a:lvl5pPr>
              <a:defRPr baseline="0"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763588"/>
            <a:ext cx="78708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80088" y="6453188"/>
            <a:ext cx="28956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3563938" y="620713"/>
            <a:ext cx="5580062" cy="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031" name="Picture 14" descr="PPT1-2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95288" y="415925"/>
            <a:ext cx="2976562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539750" y="6381750"/>
            <a:ext cx="8064500" cy="0"/>
          </a:xfrm>
          <a:prstGeom prst="line">
            <a:avLst/>
          </a:prstGeom>
          <a:noFill/>
          <a:ln w="28575">
            <a:solidFill>
              <a:srgbClr val="00508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方正大黑简体"/>
          <a:cs typeface="方正大黑简体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方正大黑简体"/>
          <a:cs typeface="方正大黑简体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方正大黑简体"/>
          <a:cs typeface="方正大黑简体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方正大黑简体"/>
          <a:cs typeface="方正大黑简体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方正大黑简体"/>
          <a:cs typeface="方正大黑简体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方正大黑简体"/>
          <a:cs typeface="方正大黑简体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方正大黑简体"/>
          <a:cs typeface="方正大黑简体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方正大黑简体"/>
          <a:cs typeface="方正大黑简体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120000"/>
        <a:buFont typeface="Wingdings" pitchFamily="2" charset="2"/>
        <a:buChar char="F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3CC33"/>
        </a:buClr>
        <a:buFont typeface="Wingdings" pitchFamily="2" charset="2"/>
        <a:buChar char="Ø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u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u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u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u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80000"/>
        <a:buFont typeface="Wingdings" pitchFamily="2" charset="2"/>
        <a:buChar char="u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book/en/v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ohndoe@example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bgit2/libgit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paulboone/ticg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052513"/>
            <a:ext cx="7772400" cy="1470025"/>
          </a:xfrm>
        </p:spPr>
        <p:txBody>
          <a:bodyPr/>
          <a:lstStyle/>
          <a:p>
            <a:pPr algn="ctr" eaLnBrk="1" hangingPunct="1"/>
            <a:r>
              <a:rPr lang="en-US" altLang="zh-CN" dirty="0" err="1" smtClean="0">
                <a:ea typeface="楷体_GB2312" pitchFamily="49" charset="-122"/>
              </a:rPr>
              <a:t>Git&amp;GitHub</a:t>
            </a:r>
            <a:r>
              <a:rPr lang="zh-CN" altLang="en-US" dirty="0" smtClean="0">
                <a:ea typeface="楷体_GB2312" pitchFamily="49" charset="-122"/>
              </a:rPr>
              <a:t>学习分享报告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38250" y="3429000"/>
            <a:ext cx="6938963" cy="20891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latin typeface="Times New Roman" pitchFamily="18" charset="0"/>
                <a:ea typeface="楷体_GB2312" pitchFamily="49" charset="-122"/>
                <a:cs typeface="方正小标宋简体" pitchFamily="2" charset="-122"/>
              </a:rPr>
              <a:t>束线工程部控制组</a:t>
            </a:r>
            <a:endParaRPr lang="en-US" altLang="zh-CN" dirty="0" smtClean="0">
              <a:latin typeface="Times New Roman" pitchFamily="18" charset="0"/>
              <a:ea typeface="楷体_GB2312" pitchFamily="49" charset="-122"/>
              <a:cs typeface="方正小标宋简体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latin typeface="Times New Roman" pitchFamily="18" charset="0"/>
                <a:ea typeface="楷体_GB2312" pitchFamily="49" charset="-122"/>
                <a:cs typeface="方正小标宋简体" pitchFamily="2" charset="-122"/>
              </a:rPr>
              <a:t>姓名 </a:t>
            </a:r>
            <a:r>
              <a:rPr lang="en-US" altLang="zh-CN" dirty="0" smtClean="0">
                <a:latin typeface="Times New Roman" pitchFamily="18" charset="0"/>
                <a:ea typeface="楷体_GB2312" pitchFamily="49" charset="-122"/>
                <a:cs typeface="方正小标宋简体" pitchFamily="2" charset="-122"/>
              </a:rPr>
              <a:t>:</a:t>
            </a:r>
            <a:r>
              <a:rPr lang="zh-CN" altLang="en-US" dirty="0" smtClean="0">
                <a:latin typeface="Times New Roman" pitchFamily="18" charset="0"/>
                <a:ea typeface="楷体_GB2312" pitchFamily="49" charset="-122"/>
                <a:cs typeface="方正小标宋简体" pitchFamily="2" charset="-122"/>
              </a:rPr>
              <a:t>赵颖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 smtClean="0">
                <a:latin typeface="Times New Roman" pitchFamily="18" charset="0"/>
                <a:ea typeface="楷体_GB2312" pitchFamily="49" charset="-122"/>
                <a:cs typeface="方正小标宋简体" pitchFamily="2" charset="-122"/>
              </a:rPr>
              <a:t>日期 </a:t>
            </a:r>
            <a:r>
              <a:rPr lang="en-US" altLang="zh-CN" dirty="0" smtClean="0">
                <a:latin typeface="Times New Roman" pitchFamily="18" charset="0"/>
                <a:ea typeface="楷体_GB2312" pitchFamily="49" charset="-122"/>
                <a:cs typeface="方正小标宋简体" pitchFamily="2" charset="-122"/>
              </a:rPr>
              <a:t>:2018.5.25</a:t>
            </a:r>
            <a:endParaRPr lang="en-US" altLang="zh-CN" dirty="0" smtClean="0">
              <a:ea typeface="楷体_GB2312" pitchFamily="49" charset="-122"/>
              <a:cs typeface="方正小标宋简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GitHub</a:t>
            </a:r>
            <a:r>
              <a:rPr lang="zh-CN" altLang="en-US" dirty="0" smtClean="0"/>
              <a:t>用户申请及设置</a:t>
            </a:r>
            <a:endParaRPr kumimoji="1" lang="zh-CN" altLang="en-US" dirty="0"/>
          </a:p>
        </p:txBody>
      </p:sp>
      <p:pic>
        <p:nvPicPr>
          <p:cNvPr id="6" name="内容占位符 5" descr="C:\Users\123\AppData\Roaming\Tencent\Users\724095886\QQ\WinTemp\RichOle\[W]L1}LOT2$US18M(K}V05M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5" y="2153671"/>
            <a:ext cx="5265585" cy="330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123\AppData\Roaming\Tencent\Users\724095886\QQ\WinTemp\RichOle\21ZOO@IDJ0X94S8UDW~_7E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40" y="2403877"/>
            <a:ext cx="3221850" cy="30574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1421650" y="5914757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GitHub</a:t>
            </a:r>
            <a:r>
              <a:rPr lang="zh-CN" altLang="en-US" dirty="0" smtClean="0"/>
              <a:t>官网</a:t>
            </a:r>
            <a:r>
              <a:rPr lang="en-US" altLang="zh-CN" dirty="0"/>
              <a:t>https://</a:t>
            </a:r>
            <a:r>
              <a:rPr lang="en-US" altLang="zh-CN" dirty="0" smtClean="0"/>
              <a:t>github.com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60827" y="5914757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GitHub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9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GitHub</a:t>
            </a:r>
            <a:r>
              <a:rPr lang="zh-CN" altLang="en-US" dirty="0" smtClean="0"/>
              <a:t>基本操作</a:t>
            </a:r>
            <a:endParaRPr kumimoji="1" lang="zh-CN" altLang="en-US" dirty="0"/>
          </a:p>
        </p:txBody>
      </p:sp>
      <p:pic>
        <p:nvPicPr>
          <p:cNvPr id="6" name="图片 5" descr="C:\Users\123\AppData\Roaming\Tencent\Users\724095886\QQ\WinTemp\RichOle\{1%GO)T{`H[5W[J8`YYX}Y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42" y="1583795"/>
            <a:ext cx="7832843" cy="45305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标注 6"/>
          <p:cNvSpPr/>
          <p:nvPr/>
        </p:nvSpPr>
        <p:spPr>
          <a:xfrm>
            <a:off x="7227295" y="780719"/>
            <a:ext cx="1575590" cy="630070"/>
          </a:xfrm>
          <a:prstGeom prst="wedgeRectCallout">
            <a:avLst>
              <a:gd name="adj1" fmla="val -31525"/>
              <a:gd name="adj2" fmla="val 9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1.</a:t>
            </a:r>
            <a:r>
              <a:rPr kumimoji="1" lang="zh-CN" altLang="en-US" dirty="0" smtClean="0">
                <a:solidFill>
                  <a:schemeClr val="tx1"/>
                </a:solidFill>
              </a:rPr>
              <a:t>创建</a:t>
            </a:r>
            <a:r>
              <a:rPr kumimoji="1" lang="en-US" altLang="zh-CN" dirty="0" smtClean="0">
                <a:solidFill>
                  <a:schemeClr val="tx1"/>
                </a:solidFill>
              </a:rPr>
              <a:t>GitHub</a:t>
            </a:r>
            <a:r>
              <a:rPr kumimoji="1" lang="zh-CN" altLang="en-US" dirty="0" smtClean="0">
                <a:solidFill>
                  <a:schemeClr val="tx1"/>
                </a:solidFill>
              </a:rPr>
              <a:t>仓库的</a:t>
            </a:r>
            <a:r>
              <a:rPr kumimoji="1" lang="zh-CN" altLang="en-US" dirty="0">
                <a:solidFill>
                  <a:schemeClr val="tx1"/>
                </a:solidFill>
              </a:rPr>
              <a:t>入口</a:t>
            </a:r>
          </a:p>
        </p:txBody>
      </p:sp>
    </p:spTree>
    <p:extLst>
      <p:ext uri="{BB962C8B-B14F-4D97-AF65-F5344CB8AC3E}">
        <p14:creationId xmlns:p14="http://schemas.microsoft.com/office/powerpoint/2010/main" val="19258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85" y="959592"/>
            <a:ext cx="5715635" cy="45090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6645" y="5468669"/>
            <a:ext cx="5895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Github</a:t>
            </a:r>
            <a:r>
              <a:rPr lang="zh-CN" altLang="en-US" dirty="0"/>
              <a:t>上</a:t>
            </a:r>
            <a:r>
              <a:rPr lang="zh-CN" altLang="en-US" dirty="0" smtClean="0"/>
              <a:t>的仓库可以</a:t>
            </a:r>
            <a:r>
              <a:rPr lang="zh-CN" altLang="en-US" dirty="0"/>
              <a:t>通过</a:t>
            </a:r>
            <a:r>
              <a:rPr lang="en-US" altLang="zh-CN" dirty="0"/>
              <a:t>HTTP</a:t>
            </a:r>
            <a:r>
              <a:rPr lang="zh-CN" altLang="en-US" dirty="0"/>
              <a:t>或</a:t>
            </a:r>
            <a:r>
              <a:rPr lang="en-US" altLang="zh-CN" dirty="0"/>
              <a:t>SSH</a:t>
            </a:r>
            <a:r>
              <a:rPr lang="zh-CN" altLang="en-US" dirty="0"/>
              <a:t>访问，格式分别是： </a:t>
            </a:r>
          </a:p>
          <a:p>
            <a:r>
              <a:rPr lang="en-US" altLang="zh-CN" dirty="0" smtClean="0"/>
              <a:t>https://</a:t>
            </a:r>
            <a:r>
              <a:rPr lang="en-US" altLang="zh-CN" dirty="0"/>
              <a:t>github.com/&lt;owner&gt;/&lt;repository_name&gt; </a:t>
            </a:r>
            <a:r>
              <a:rPr lang="en-US" altLang="zh-CN" dirty="0" smtClean="0"/>
              <a:t>git@github.com</a:t>
            </a:r>
            <a:r>
              <a:rPr lang="en-US" altLang="zh-CN" dirty="0"/>
              <a:t>:&lt;owner&gt;/&lt;</a:t>
            </a:r>
            <a:r>
              <a:rPr lang="en-US" altLang="zh-CN" dirty="0" err="1"/>
              <a:t>repository_name</a:t>
            </a:r>
            <a:r>
              <a:rPr lang="en-US" altLang="zh-CN" dirty="0"/>
              <a:t>&gt;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206515" y="1583795"/>
            <a:ext cx="1356550" cy="900100"/>
          </a:xfrm>
          <a:prstGeom prst="wedgeRectCallout">
            <a:avLst>
              <a:gd name="adj1" fmla="val 69497"/>
              <a:gd name="adj2" fmla="val 15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2.</a:t>
            </a:r>
            <a:r>
              <a:rPr kumimoji="1" lang="zh-CN" altLang="en-US" dirty="0" smtClean="0">
                <a:solidFill>
                  <a:schemeClr val="tx1"/>
                </a:solidFill>
              </a:rPr>
              <a:t>建立</a:t>
            </a:r>
            <a:r>
              <a:rPr kumimoji="1" lang="zh-CN" altLang="en-US" dirty="0" smtClean="0">
                <a:solidFill>
                  <a:schemeClr val="tx1"/>
                </a:solidFill>
              </a:rPr>
              <a:t>名为</a:t>
            </a:r>
            <a:r>
              <a:rPr kumimoji="1" lang="en-US" altLang="zh-CN" dirty="0" smtClean="0">
                <a:solidFill>
                  <a:schemeClr val="tx1"/>
                </a:solidFill>
              </a:rPr>
              <a:t>hello-world</a:t>
            </a:r>
            <a:r>
              <a:rPr kumimoji="1" lang="zh-CN" altLang="en-US" dirty="0" smtClean="0">
                <a:solidFill>
                  <a:schemeClr val="tx1"/>
                </a:solidFill>
              </a:rPr>
              <a:t>的仓库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123\AppData\Roaming\Tencent\Users\724095886\QQ\WinTemp\RichOle\QPO]N8$Z{6[F}HA(~PH]3X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35" y="1133745"/>
            <a:ext cx="7110790" cy="47073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836585" y="5724255"/>
            <a:ext cx="771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仓</a:t>
            </a:r>
            <a:r>
              <a:rPr lang="zh-CN" altLang="zh-CN" dirty="0" smtClean="0"/>
              <a:t>库操作</a:t>
            </a:r>
            <a:r>
              <a:rPr lang="zh-CN" altLang="zh-CN" dirty="0"/>
              <a:t>包括：创建新的文件、上传文件、寻找文件、克隆或</a:t>
            </a:r>
            <a:r>
              <a:rPr lang="zh-CN" altLang="zh-CN" dirty="0" smtClean="0"/>
              <a:t>下载</a:t>
            </a:r>
            <a:r>
              <a:rPr lang="zh-CN" altLang="en-US" dirty="0" smtClean="0"/>
              <a:t>仓</a:t>
            </a:r>
            <a:r>
              <a:rPr lang="zh-CN" altLang="zh-CN" dirty="0" smtClean="0"/>
              <a:t>库</a:t>
            </a:r>
            <a:r>
              <a:rPr lang="zh-CN" altLang="zh-CN" dirty="0"/>
              <a:t>、创建分支、建立新的</a:t>
            </a:r>
            <a:r>
              <a:rPr lang="en-US" altLang="zh-CN" dirty="0"/>
              <a:t>pull</a:t>
            </a:r>
            <a:r>
              <a:rPr lang="zh-CN" altLang="zh-CN" dirty="0"/>
              <a:t>请求、编辑版库的说明等 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9" name="矩形标注 8"/>
          <p:cNvSpPr/>
          <p:nvPr/>
        </p:nvSpPr>
        <p:spPr>
          <a:xfrm>
            <a:off x="58253" y="1988840"/>
            <a:ext cx="1556664" cy="945105"/>
          </a:xfrm>
          <a:prstGeom prst="wedgeRectCallout">
            <a:avLst>
              <a:gd name="adj1" fmla="val 61094"/>
              <a:gd name="adj2" fmla="val -109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3.“hello-world</a:t>
            </a:r>
            <a:r>
              <a:rPr kumimoji="1" lang="en-US" altLang="zh-CN" dirty="0" smtClean="0">
                <a:solidFill>
                  <a:schemeClr val="tx1"/>
                </a:solidFill>
              </a:rPr>
              <a:t>”</a:t>
            </a:r>
            <a:r>
              <a:rPr kumimoji="1" lang="zh-CN" altLang="en-US" dirty="0" smtClean="0">
                <a:solidFill>
                  <a:schemeClr val="tx1"/>
                </a:solidFill>
              </a:rPr>
              <a:t>仓库</a:t>
            </a:r>
            <a:r>
              <a:rPr kumimoji="1" lang="zh-CN" altLang="en-US" dirty="0">
                <a:solidFill>
                  <a:schemeClr val="tx1"/>
                </a:solidFill>
              </a:rPr>
              <a:t>的主页面</a:t>
            </a:r>
          </a:p>
        </p:txBody>
      </p:sp>
    </p:spTree>
    <p:extLst>
      <p:ext uri="{BB962C8B-B14F-4D97-AF65-F5344CB8AC3E}">
        <p14:creationId xmlns:p14="http://schemas.microsoft.com/office/powerpoint/2010/main" val="20584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23\AppData\Roaming\Tencent\Users\724095886\QQ\WinTemp\RichOle\0I$FYPX4C4JAT7TZIIL}G5A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00" y="908720"/>
            <a:ext cx="6480721" cy="52655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标注 8"/>
          <p:cNvSpPr/>
          <p:nvPr/>
        </p:nvSpPr>
        <p:spPr>
          <a:xfrm>
            <a:off x="138754" y="1988840"/>
            <a:ext cx="1822955" cy="1125125"/>
          </a:xfrm>
          <a:prstGeom prst="wedgeRectCallout">
            <a:avLst>
              <a:gd name="adj1" fmla="val 63751"/>
              <a:gd name="adj2" fmla="val -91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（</a:t>
            </a:r>
            <a:r>
              <a:rPr kumimoji="1" lang="en-US" altLang="zh-CN" dirty="0" smtClean="0">
                <a:solidFill>
                  <a:schemeClr val="tx1"/>
                </a:solidFill>
              </a:rPr>
              <a:t>1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）创建新文件，并提交至</a:t>
            </a:r>
            <a:r>
              <a:rPr kumimoji="1" lang="en-US" altLang="zh-CN" dirty="0" smtClean="0">
                <a:solidFill>
                  <a:schemeClr val="tx1"/>
                </a:solidFill>
              </a:rPr>
              <a:t>hello-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wolrd</a:t>
            </a:r>
            <a:r>
              <a:rPr kumimoji="1" lang="zh-CN" altLang="en-US" dirty="0" smtClean="0">
                <a:solidFill>
                  <a:schemeClr val="tx1"/>
                </a:solidFill>
              </a:rPr>
              <a:t>仓库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42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123\AppData\Roaming\Tencent\Users\724095886\QQ\WinTemp\RichOle\FVTD68O%D_}XXUM0CSIFI`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15" y="1088740"/>
            <a:ext cx="6570730" cy="50405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标注 8"/>
          <p:cNvSpPr/>
          <p:nvPr/>
        </p:nvSpPr>
        <p:spPr>
          <a:xfrm>
            <a:off x="138755" y="1988840"/>
            <a:ext cx="1867960" cy="1125125"/>
          </a:xfrm>
          <a:prstGeom prst="wedgeRectCallout">
            <a:avLst>
              <a:gd name="adj1" fmla="val 57907"/>
              <a:gd name="adj2" fmla="val 92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（</a:t>
            </a:r>
            <a:r>
              <a:rPr kumimoji="1" lang="en-US" altLang="zh-CN" dirty="0" smtClean="0">
                <a:solidFill>
                  <a:schemeClr val="tx1"/>
                </a:solidFill>
              </a:rPr>
              <a:t>2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）上传新文件，并提交至</a:t>
            </a:r>
            <a:r>
              <a:rPr kumimoji="1" lang="en-US" altLang="zh-CN" dirty="0" smtClean="0">
                <a:solidFill>
                  <a:schemeClr val="tx1"/>
                </a:solidFill>
              </a:rPr>
              <a:t>hello-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wolrd</a:t>
            </a:r>
            <a:r>
              <a:rPr kumimoji="1" lang="zh-CN" altLang="en-US" dirty="0" smtClean="0">
                <a:solidFill>
                  <a:schemeClr val="tx1"/>
                </a:solidFill>
              </a:rPr>
              <a:t>仓库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5305" t="5973" r="5011" b="6430"/>
          <a:stretch/>
        </p:blipFill>
        <p:spPr>
          <a:xfrm>
            <a:off x="1331640" y="4044980"/>
            <a:ext cx="6345705" cy="1559838"/>
          </a:xfrm>
          <a:prstGeom prst="rect">
            <a:avLst/>
          </a:prstGeom>
        </p:spPr>
      </p:pic>
      <p:sp>
        <p:nvSpPr>
          <p:cNvPr id="9" name="矩形标注 8"/>
          <p:cNvSpPr/>
          <p:nvPr/>
        </p:nvSpPr>
        <p:spPr>
          <a:xfrm>
            <a:off x="94003" y="4577371"/>
            <a:ext cx="1556664" cy="495055"/>
          </a:xfrm>
          <a:prstGeom prst="wedgeRectCallout">
            <a:avLst>
              <a:gd name="adj1" fmla="val 80270"/>
              <a:gd name="adj2" fmla="val -428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分支工作流程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6535" y="5679250"/>
            <a:ext cx="81199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使用分支意味</a:t>
            </a:r>
            <a:r>
              <a:rPr lang="zh-CN" altLang="zh-CN" dirty="0" smtClean="0"/>
              <a:t>着可以把工作</a:t>
            </a:r>
            <a:r>
              <a:rPr lang="zh-CN" altLang="zh-CN" dirty="0"/>
              <a:t>从开发主线上分离开来，以免影响开发主线。 </a:t>
            </a:r>
            <a:endParaRPr lang="zh-CN" altLang="en-US" dirty="0" smtClean="0"/>
          </a:p>
          <a:p>
            <a:r>
              <a:rPr lang="zh-CN" altLang="en-US" dirty="0" smtClean="0"/>
              <a:t>版本</a:t>
            </a:r>
            <a:r>
              <a:rPr lang="zh-CN" altLang="en-US" dirty="0"/>
              <a:t>库默认的分支为</a:t>
            </a:r>
            <a:r>
              <a:rPr lang="en-US" altLang="zh-CN" dirty="0"/>
              <a:t>master</a:t>
            </a:r>
            <a:r>
              <a:rPr lang="zh-CN" altLang="en-US" dirty="0"/>
              <a:t>，创建新的分支意味着对当前</a:t>
            </a:r>
            <a:r>
              <a:rPr lang="en-US" altLang="zh-CN" dirty="0"/>
              <a:t>master</a:t>
            </a:r>
            <a:r>
              <a:rPr lang="zh-CN" altLang="en-US" dirty="0"/>
              <a:t>内容的拷贝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2330" r="2993" b="35182"/>
          <a:stretch/>
        </p:blipFill>
        <p:spPr>
          <a:xfrm>
            <a:off x="1665664" y="818710"/>
            <a:ext cx="6030670" cy="2925325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206515" y="1156416"/>
            <a:ext cx="1331640" cy="1170130"/>
          </a:xfrm>
          <a:prstGeom prst="wedgeRectCallout">
            <a:avLst>
              <a:gd name="adj1" fmla="val 65240"/>
              <a:gd name="adj2" fmla="val 82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（</a:t>
            </a:r>
            <a:r>
              <a:rPr kumimoji="1" lang="en-US" altLang="zh-CN" dirty="0" smtClean="0">
                <a:solidFill>
                  <a:schemeClr val="tx1"/>
                </a:solidFill>
              </a:rPr>
              <a:t>3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）分支：创建分支</a:t>
            </a:r>
            <a:r>
              <a:rPr kumimoji="1" lang="en-US" altLang="zh-CN" dirty="0" smtClean="0">
                <a:solidFill>
                  <a:schemeClr val="tx1"/>
                </a:solidFill>
              </a:rPr>
              <a:t>feature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2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123\AppData\Roaming\Tencent\Users\724095886\QQ\WinTemp\RichOle\8Z6R9H90TSY$R]38I`]RC03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" t="3390" r="7901" b="2543"/>
          <a:stretch/>
        </p:blipFill>
        <p:spPr bwMode="auto">
          <a:xfrm>
            <a:off x="1556665" y="1088740"/>
            <a:ext cx="6930770" cy="49955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标注 8"/>
          <p:cNvSpPr/>
          <p:nvPr/>
        </p:nvSpPr>
        <p:spPr>
          <a:xfrm>
            <a:off x="71500" y="2258870"/>
            <a:ext cx="1331640" cy="1395155"/>
          </a:xfrm>
          <a:prstGeom prst="wedgeRectCallout">
            <a:avLst>
              <a:gd name="adj1" fmla="val 68158"/>
              <a:gd name="adj2" fmla="val 360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（</a:t>
            </a:r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r>
              <a:rPr kumimoji="1" lang="zh-CN" altLang="en-US" dirty="0">
                <a:solidFill>
                  <a:schemeClr val="tx1"/>
                </a:solidFill>
              </a:rPr>
              <a:t>）分支：</a:t>
            </a:r>
            <a:r>
              <a:rPr kumimoji="1" lang="zh-CN" altLang="en-US" dirty="0" smtClean="0">
                <a:solidFill>
                  <a:schemeClr val="tx1"/>
                </a:solidFill>
              </a:rPr>
              <a:t>利用分支创建文档，并发出</a:t>
            </a:r>
            <a:r>
              <a:rPr kumimoji="1" lang="en-US" altLang="zh-CN" dirty="0" smtClean="0">
                <a:solidFill>
                  <a:schemeClr val="tx1"/>
                </a:solidFill>
              </a:rPr>
              <a:t>pull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request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7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标注 8"/>
          <p:cNvSpPr/>
          <p:nvPr/>
        </p:nvSpPr>
        <p:spPr>
          <a:xfrm>
            <a:off x="71499" y="2258870"/>
            <a:ext cx="1485165" cy="1215135"/>
          </a:xfrm>
          <a:prstGeom prst="wedgeRectCallout">
            <a:avLst>
              <a:gd name="adj1" fmla="val 60158"/>
              <a:gd name="adj2" fmla="val 61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（</a:t>
            </a:r>
            <a:r>
              <a:rPr kumimoji="1" lang="en-US" altLang="zh-CN" dirty="0">
                <a:solidFill>
                  <a:schemeClr val="tx1"/>
                </a:solidFill>
              </a:rPr>
              <a:t>3</a:t>
            </a:r>
            <a:r>
              <a:rPr kumimoji="1" lang="zh-CN" altLang="en-US" dirty="0">
                <a:solidFill>
                  <a:schemeClr val="tx1"/>
                </a:solidFill>
              </a:rPr>
              <a:t>）分支： </a:t>
            </a:r>
            <a:r>
              <a:rPr kumimoji="1" lang="en-US" altLang="zh-CN" dirty="0" smtClean="0">
                <a:solidFill>
                  <a:schemeClr val="tx1"/>
                </a:solidFill>
              </a:rPr>
              <a:t>Merge </a:t>
            </a:r>
            <a:r>
              <a:rPr kumimoji="1" lang="en-US" altLang="zh-CN" dirty="0">
                <a:solidFill>
                  <a:schemeClr val="tx1"/>
                </a:solidFill>
              </a:rPr>
              <a:t>pull request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 descr="C:\Users\123\AppData\Roaming\Tencent\Users\724095886\QQ\WinTemp\RichOle\%XMLM`5LA~W0DJ%I]`NHGPL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" t="980" r="6000" b="980"/>
          <a:stretch/>
        </p:blipFill>
        <p:spPr bwMode="auto">
          <a:xfrm>
            <a:off x="2141730" y="818710"/>
            <a:ext cx="4905545" cy="45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86535" y="5229200"/>
            <a:ext cx="8370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确认</a:t>
            </a:r>
            <a:r>
              <a:rPr lang="en-US" altLang="zh-CN" dirty="0"/>
              <a:t>feature</a:t>
            </a:r>
            <a:r>
              <a:rPr lang="zh-CN" altLang="en-US" dirty="0"/>
              <a:t>分支的工作后，点击</a:t>
            </a:r>
            <a:r>
              <a:rPr lang="en-US" altLang="zh-CN" dirty="0"/>
              <a:t>Merge pull request</a:t>
            </a:r>
            <a:r>
              <a:rPr lang="zh-CN" altLang="en-US" dirty="0" smtClean="0"/>
              <a:t>，接着点击</a:t>
            </a:r>
            <a:r>
              <a:rPr lang="en-US" altLang="zh-CN" dirty="0" smtClean="0"/>
              <a:t>Confirm </a:t>
            </a:r>
            <a:r>
              <a:rPr lang="en-US" altLang="zh-CN" dirty="0"/>
              <a:t>merge</a:t>
            </a:r>
            <a:r>
              <a:rPr lang="zh-CN" altLang="en-US" dirty="0"/>
              <a:t>，同时可对分支的工作加以评论。</a:t>
            </a:r>
          </a:p>
          <a:p>
            <a:r>
              <a:rPr lang="zh-CN" altLang="en-US" dirty="0"/>
              <a:t>操作完成后，</a:t>
            </a:r>
            <a:r>
              <a:rPr lang="en-US" altLang="zh-CN" dirty="0"/>
              <a:t>feature</a:t>
            </a:r>
            <a:r>
              <a:rPr lang="zh-CN" altLang="en-US" dirty="0"/>
              <a:t>分支上的工作已被合并至</a:t>
            </a:r>
            <a:r>
              <a:rPr lang="en-US" altLang="zh-CN" dirty="0"/>
              <a:t>master</a:t>
            </a:r>
            <a:r>
              <a:rPr lang="zh-CN" altLang="en-US" dirty="0"/>
              <a:t>上，因此可点击</a:t>
            </a:r>
            <a:r>
              <a:rPr lang="en-US" altLang="zh-CN" dirty="0"/>
              <a:t>Delete </a:t>
            </a:r>
            <a:r>
              <a:rPr lang="en-US" altLang="zh-CN" dirty="0" smtClean="0"/>
              <a:t>branch</a:t>
            </a:r>
            <a:r>
              <a:rPr lang="zh-CN" altLang="en-US" dirty="0" smtClean="0"/>
              <a:t>删除</a:t>
            </a:r>
            <a:r>
              <a:rPr lang="zh-CN" altLang="en-US" dirty="0"/>
              <a:t>分支。</a:t>
            </a:r>
          </a:p>
        </p:txBody>
      </p:sp>
    </p:spTree>
    <p:extLst>
      <p:ext uri="{BB962C8B-B14F-4D97-AF65-F5344CB8AC3E}">
        <p14:creationId xmlns:p14="http://schemas.microsoft.com/office/powerpoint/2010/main" val="100414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123\AppData\Roaming\Tencent\Users\724095886\QQ\WinTemp\RichOle\HE9~KJRKDFAW3ZK(E1}TX8T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0"/>
          <a:stretch/>
        </p:blipFill>
        <p:spPr bwMode="auto">
          <a:xfrm>
            <a:off x="2051720" y="1183046"/>
            <a:ext cx="6390709" cy="28353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标注 8"/>
          <p:cNvSpPr/>
          <p:nvPr/>
        </p:nvSpPr>
        <p:spPr>
          <a:xfrm>
            <a:off x="71499" y="2258870"/>
            <a:ext cx="1665185" cy="1440160"/>
          </a:xfrm>
          <a:prstGeom prst="wedgeRectCallout">
            <a:avLst>
              <a:gd name="adj1" fmla="val 60158"/>
              <a:gd name="adj2" fmla="val 61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（</a:t>
            </a:r>
            <a:r>
              <a:rPr kumimoji="1" lang="en-US" altLang="zh-CN" dirty="0" smtClean="0">
                <a:solidFill>
                  <a:schemeClr val="tx1"/>
                </a:solidFill>
              </a:rPr>
              <a:t>4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）派生（</a:t>
            </a:r>
            <a:r>
              <a:rPr kumimoji="1" lang="en-US" altLang="zh-CN" dirty="0" smtClean="0">
                <a:solidFill>
                  <a:schemeClr val="tx1"/>
                </a:solidFill>
              </a:rPr>
              <a:t>fork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）：目标仓库主页面点击右上角</a:t>
            </a:r>
            <a:r>
              <a:rPr kumimoji="1" lang="en-US" altLang="zh-CN" dirty="0" smtClean="0">
                <a:solidFill>
                  <a:schemeClr val="tx1"/>
                </a:solidFill>
              </a:rPr>
              <a:t>Fork</a:t>
            </a:r>
            <a:r>
              <a:rPr kumimoji="1" lang="zh-CN" altLang="en-US" dirty="0" smtClean="0">
                <a:solidFill>
                  <a:schemeClr val="tx1"/>
                </a:solidFill>
              </a:rPr>
              <a:t>即可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50215" y="5707994"/>
            <a:ext cx="7110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访问格式：</a:t>
            </a:r>
            <a:r>
              <a:rPr lang="en-US" altLang="zh-CN" dirty="0" smtClean="0"/>
              <a:t>https</a:t>
            </a:r>
            <a:r>
              <a:rPr lang="en-US" altLang="zh-CN" dirty="0"/>
              <a:t>://</a:t>
            </a:r>
            <a:r>
              <a:rPr lang="en-US" altLang="zh-CN" dirty="0" err="1"/>
              <a:t>github.com</a:t>
            </a:r>
            <a:r>
              <a:rPr lang="en-US" altLang="zh-CN" dirty="0"/>
              <a:t>/&lt;owner&gt;/&lt;</a:t>
            </a:r>
            <a:r>
              <a:rPr lang="en-US" altLang="zh-CN" dirty="0" err="1"/>
              <a:t>repository_name</a:t>
            </a:r>
            <a:r>
              <a:rPr lang="en-US" altLang="zh-CN" dirty="0"/>
              <a:t>&gt; </a:t>
            </a:r>
            <a:endParaRPr lang="zh-CN" altLang="en-US" dirty="0" smtClean="0"/>
          </a:p>
          <a:p>
            <a:r>
              <a:rPr lang="zh-CN" altLang="en-US" dirty="0" smtClean="0"/>
              <a:t>即，</a:t>
            </a:r>
            <a:r>
              <a:rPr lang="en-US" altLang="zh-CN" dirty="0" smtClean="0"/>
              <a:t>https</a:t>
            </a:r>
            <a:r>
              <a:rPr lang="en-US" altLang="zh-CN" dirty="0"/>
              <a:t>://</a:t>
            </a:r>
            <a:r>
              <a:rPr lang="en-US" altLang="zh-CN" dirty="0" err="1" smtClean="0"/>
              <a:t>github.com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blctrl</a:t>
            </a:r>
            <a:r>
              <a:rPr lang="en-US" altLang="zh-CN" dirty="0" smtClean="0"/>
              <a:t>/test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0204" t="16572" r="11073" b="16686"/>
          <a:stretch/>
        </p:blipFill>
        <p:spPr>
          <a:xfrm>
            <a:off x="2951820" y="4221532"/>
            <a:ext cx="364540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/>
              <a:t>报告内容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600634" y="1700213"/>
            <a:ext cx="8229600" cy="4722812"/>
          </a:xfrm>
        </p:spPr>
        <p:txBody>
          <a:bodyPr/>
          <a:lstStyle/>
          <a:p>
            <a:r>
              <a:rPr lang="en-US" altLang="zh-CN" sz="2800" dirty="0" err="1" smtClean="0"/>
              <a:t>Git</a:t>
            </a:r>
            <a:r>
              <a:rPr lang="zh-CN" altLang="en-US" sz="2800" dirty="0" smtClean="0"/>
              <a:t>简介</a:t>
            </a:r>
            <a:endParaRPr lang="en-US" altLang="zh-CN" sz="2800" dirty="0" smtClean="0"/>
          </a:p>
          <a:p>
            <a:r>
              <a:rPr lang="en-US" altLang="zh-CN" sz="2800" dirty="0" err="1" smtClean="0"/>
              <a:t>Git</a:t>
            </a:r>
            <a:r>
              <a:rPr lang="zh-CN" altLang="en-US" sz="2800" dirty="0" smtClean="0"/>
              <a:t>安装及设置</a:t>
            </a:r>
          </a:p>
          <a:p>
            <a:r>
              <a:rPr lang="en-US" altLang="zh-CN" sz="2800" dirty="0" err="1" smtClean="0"/>
              <a:t>Git</a:t>
            </a:r>
            <a:r>
              <a:rPr lang="zh-CN" altLang="en-US" sz="2800" dirty="0" smtClean="0"/>
              <a:t>基本操作</a:t>
            </a:r>
          </a:p>
          <a:p>
            <a:r>
              <a:rPr lang="en-US" altLang="zh-CN" sz="2800" dirty="0" err="1" smtClean="0"/>
              <a:t>Git</a:t>
            </a:r>
            <a:r>
              <a:rPr lang="en-US" altLang="zh-CN" sz="2800" dirty="0" smtClean="0"/>
              <a:t> </a:t>
            </a:r>
            <a:r>
              <a:rPr lang="zh-CN" altLang="en-US" sz="2800" dirty="0"/>
              <a:t>与</a:t>
            </a:r>
            <a:r>
              <a:rPr lang="en-US" altLang="zh-CN" sz="2800" dirty="0" err="1" smtClean="0"/>
              <a:t>GitHub</a:t>
            </a:r>
            <a:r>
              <a:rPr lang="zh-CN" altLang="en-US" sz="2800" dirty="0" smtClean="0"/>
              <a:t>的区别</a:t>
            </a:r>
          </a:p>
          <a:p>
            <a:r>
              <a:rPr lang="en-US" altLang="zh-CN" sz="2800" dirty="0" err="1" smtClean="0"/>
              <a:t>GitHub</a:t>
            </a:r>
            <a:r>
              <a:rPr lang="zh-CN" altLang="en-US" sz="2800" dirty="0" smtClean="0"/>
              <a:t>用户申请及设置</a:t>
            </a:r>
          </a:p>
          <a:p>
            <a:r>
              <a:rPr lang="en-US" altLang="zh-CN" sz="2800" dirty="0" err="1" smtClean="0"/>
              <a:t>GitHub</a:t>
            </a:r>
            <a:r>
              <a:rPr lang="zh-CN" altLang="en-US" sz="2800" dirty="0" smtClean="0"/>
              <a:t>基本操作</a:t>
            </a:r>
          </a:p>
          <a:p>
            <a:r>
              <a:rPr lang="en-US" altLang="zh-CN" sz="2800" dirty="0" err="1" smtClean="0"/>
              <a:t>Git</a:t>
            </a:r>
            <a:r>
              <a:rPr lang="zh-CN" altLang="en-US" sz="2800" dirty="0" smtClean="0"/>
              <a:t>与</a:t>
            </a:r>
            <a:r>
              <a:rPr lang="en-US" altLang="zh-CN" sz="2800" dirty="0" smtClean="0"/>
              <a:t>GitHub</a:t>
            </a:r>
            <a:r>
              <a:rPr lang="zh-CN" altLang="en-US" sz="2800" dirty="0" smtClean="0"/>
              <a:t>联合使用流程</a:t>
            </a:r>
          </a:p>
          <a:p>
            <a:r>
              <a:rPr lang="zh-CN" altLang="en-US" sz="2800" dirty="0" smtClean="0"/>
              <a:t>总结</a:t>
            </a:r>
            <a:endParaRPr lang="en-US" altLang="zh-CN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123\AppData\Roaming\Tencent\Users\724095886\QQ\WinTemp\RichOle\C`2PSU3{`T$O4CMPX9WDQYQ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0" y="1088740"/>
            <a:ext cx="6795755" cy="46355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标注 8"/>
          <p:cNvSpPr/>
          <p:nvPr/>
        </p:nvSpPr>
        <p:spPr>
          <a:xfrm>
            <a:off x="116505" y="1898830"/>
            <a:ext cx="1485165" cy="2385264"/>
          </a:xfrm>
          <a:prstGeom prst="wedgeRectCallout">
            <a:avLst>
              <a:gd name="adj1" fmla="val 60158"/>
              <a:gd name="adj2" fmla="val 61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（</a:t>
            </a:r>
            <a:r>
              <a:rPr kumimoji="1" lang="en-US" altLang="zh-CN" dirty="0" smtClean="0">
                <a:solidFill>
                  <a:schemeClr val="tx1"/>
                </a:solidFill>
              </a:rPr>
              <a:t>4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）派生（</a:t>
            </a:r>
            <a:r>
              <a:rPr kumimoji="1" lang="en-US" altLang="zh-CN" dirty="0" smtClean="0">
                <a:solidFill>
                  <a:schemeClr val="tx1"/>
                </a:solidFill>
              </a:rPr>
              <a:t>fork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）：对本地派生出的版本库进行修改，提交</a:t>
            </a:r>
            <a:r>
              <a:rPr kumimoji="1" lang="en-US" altLang="zh-CN" dirty="0">
                <a:solidFill>
                  <a:schemeClr val="tx1"/>
                </a:solidFill>
              </a:rPr>
              <a:t>New pull request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6545" y="5724255"/>
            <a:ext cx="8370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点击</a:t>
            </a:r>
            <a:r>
              <a:rPr kumimoji="1" lang="en-US" altLang="zh-CN" dirty="0" smtClean="0"/>
              <a:t>New </a:t>
            </a:r>
            <a:r>
              <a:rPr kumimoji="1" lang="en-US" altLang="zh-CN" dirty="0"/>
              <a:t>pull </a:t>
            </a:r>
            <a:r>
              <a:rPr kumimoji="1" lang="en-US" altLang="zh-CN" dirty="0" smtClean="0"/>
              <a:t>request</a:t>
            </a:r>
            <a:r>
              <a:rPr kumimoji="1" lang="zh-CN" altLang="en-US" dirty="0" smtClean="0"/>
              <a:t>，接着</a:t>
            </a:r>
            <a:r>
              <a:rPr lang="zh-CN" altLang="en-US" dirty="0" smtClean="0"/>
              <a:t>点击</a:t>
            </a:r>
            <a:r>
              <a:rPr lang="en-US" altLang="zh-CN" dirty="0"/>
              <a:t>Create pull request</a:t>
            </a:r>
            <a:r>
              <a:rPr lang="zh-CN" altLang="zh-CN" dirty="0"/>
              <a:t> </a:t>
            </a:r>
            <a:r>
              <a:rPr lang="zh-CN" altLang="en-US" dirty="0" smtClean="0"/>
              <a:t>，用户</a:t>
            </a:r>
            <a:r>
              <a:rPr lang="en-US" altLang="zh-CN" dirty="0" err="1" smtClean="0"/>
              <a:t>zyzelda</a:t>
            </a:r>
            <a:r>
              <a:rPr lang="zh-CN" altLang="en-US" dirty="0" smtClean="0"/>
              <a:t>的</a:t>
            </a:r>
            <a:r>
              <a:rPr lang="zh-CN" altLang="zh-CN" dirty="0" smtClean="0"/>
              <a:t>修改</a:t>
            </a:r>
            <a:r>
              <a:rPr lang="zh-CN" altLang="zh-CN" dirty="0"/>
              <a:t>内容已提交至版本库</a:t>
            </a:r>
            <a:r>
              <a:rPr lang="zh-CN" altLang="zh-CN" dirty="0" smtClean="0"/>
              <a:t>拥有者</a:t>
            </a:r>
            <a:r>
              <a:rPr lang="en-US" altLang="zh-CN" dirty="0" err="1" smtClean="0"/>
              <a:t>blctrl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768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6" y="1943835"/>
            <a:ext cx="8480944" cy="2880320"/>
          </a:xfrm>
          <a:prstGeom prst="rect">
            <a:avLst/>
          </a:prstGeom>
        </p:spPr>
      </p:pic>
      <p:sp>
        <p:nvSpPr>
          <p:cNvPr id="9" name="矩形标注 8"/>
          <p:cNvSpPr/>
          <p:nvPr/>
        </p:nvSpPr>
        <p:spPr>
          <a:xfrm>
            <a:off x="213506" y="908720"/>
            <a:ext cx="2312627" cy="900102"/>
          </a:xfrm>
          <a:prstGeom prst="wedgeRectCallout">
            <a:avLst>
              <a:gd name="adj1" fmla="val 57862"/>
              <a:gd name="adj2" fmla="val 66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（</a:t>
            </a:r>
            <a:r>
              <a:rPr kumimoji="1" lang="en-US" altLang="zh-CN" dirty="0" smtClean="0">
                <a:solidFill>
                  <a:schemeClr val="tx1"/>
                </a:solidFill>
              </a:rPr>
              <a:t>4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）派生（</a:t>
            </a:r>
            <a:r>
              <a:rPr kumimoji="1" lang="en-US" altLang="zh-CN" dirty="0" smtClean="0">
                <a:solidFill>
                  <a:schemeClr val="tx1"/>
                </a:solidFill>
              </a:rPr>
              <a:t>fork</a:t>
            </a:r>
            <a:r>
              <a:rPr kumimoji="1" lang="zh-CN" altLang="en-US" dirty="0" smtClean="0">
                <a:solidFill>
                  <a:schemeClr val="tx1"/>
                </a:solidFill>
              </a:rPr>
              <a:t>）：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blctrl</a:t>
            </a:r>
            <a:r>
              <a:rPr kumimoji="1" lang="zh-CN" altLang="en-US" dirty="0" smtClean="0">
                <a:solidFill>
                  <a:schemeClr val="tx1"/>
                </a:solidFill>
              </a:rPr>
              <a:t>收到的</a:t>
            </a:r>
            <a:r>
              <a:rPr kumimoji="1" lang="en-US" altLang="zh-CN" dirty="0" smtClean="0">
                <a:solidFill>
                  <a:schemeClr val="tx1"/>
                </a:solidFill>
              </a:rPr>
              <a:t>pull</a:t>
            </a:r>
            <a:r>
              <a:rPr kumimoji="1" lang="zh-CN" altLang="en-US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request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1530" y="5139190"/>
            <a:ext cx="8370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blctrl</a:t>
            </a:r>
            <a:r>
              <a:rPr lang="zh-CN" altLang="zh-CN" dirty="0" smtClean="0"/>
              <a:t>点击</a:t>
            </a:r>
            <a:r>
              <a:rPr lang="zh-CN" altLang="zh-CN" b="1" dirty="0"/>
              <a:t>推送内容</a:t>
            </a:r>
            <a:r>
              <a:rPr lang="zh-CN" altLang="zh-CN" dirty="0" smtClean="0"/>
              <a:t>，点击</a:t>
            </a:r>
            <a:r>
              <a:rPr lang="en-US" altLang="zh-CN" dirty="0"/>
              <a:t>Merge pull request</a:t>
            </a:r>
            <a:r>
              <a:rPr lang="zh-CN" altLang="zh-CN" dirty="0"/>
              <a:t>，并点击</a:t>
            </a:r>
            <a:r>
              <a:rPr lang="en-US" altLang="zh-CN" dirty="0"/>
              <a:t>Confirm </a:t>
            </a:r>
            <a:r>
              <a:rPr lang="en-US" altLang="zh-CN" dirty="0" smtClean="0"/>
              <a:t>merge</a:t>
            </a:r>
            <a:r>
              <a:rPr lang="zh-CN" altLang="en-US" dirty="0" smtClean="0"/>
              <a:t>，将</a:t>
            </a:r>
            <a:r>
              <a:rPr lang="en-US" altLang="zh-CN" dirty="0" err="1" smtClean="0"/>
              <a:t>zyzelda</a:t>
            </a:r>
            <a:r>
              <a:rPr lang="zh-CN" altLang="en-US" dirty="0" smtClean="0"/>
              <a:t>的对项目的贡献合并至</a:t>
            </a:r>
            <a:r>
              <a:rPr lang="en-US" altLang="zh-CN" dirty="0" err="1" smtClean="0"/>
              <a:t>blctrl</a:t>
            </a:r>
            <a:r>
              <a:rPr lang="en-US" altLang="zh-CN" dirty="0" smtClean="0"/>
              <a:t>/test</a:t>
            </a:r>
            <a:r>
              <a:rPr lang="zh-CN" altLang="zh-CN" dirty="0" smtClean="0"/>
              <a:t>。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50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/>
              <a:t>Git&amp;GitHub</a:t>
            </a:r>
            <a:r>
              <a:rPr lang="zh-CN" altLang="en-US" sz="3600" b="1" dirty="0" smtClean="0"/>
              <a:t>工作流程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1160707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dirty="0" smtClean="0"/>
              <a:t>前提条件：</a:t>
            </a:r>
            <a:endParaRPr kumimoji="1" lang="en-US" altLang="zh-CN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dirty="0" smtClean="0"/>
              <a:t>本地</a:t>
            </a:r>
            <a:r>
              <a:rPr kumimoji="1" lang="zh-CN" altLang="en-US" sz="2000" dirty="0" smtClean="0"/>
              <a:t>安装</a:t>
            </a:r>
            <a:r>
              <a:rPr kumimoji="1" lang="en-US" altLang="zh-CN" sz="2000" dirty="0" err="1" smtClean="0"/>
              <a:t>Git</a:t>
            </a:r>
            <a:endParaRPr kumimoji="1" lang="zh-CN" alt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2000" dirty="0" smtClean="0"/>
              <a:t>已有</a:t>
            </a:r>
            <a:r>
              <a:rPr lang="en-US" altLang="zh-CN" sz="2000" dirty="0" smtClean="0"/>
              <a:t>GitHub</a:t>
            </a:r>
            <a:r>
              <a:rPr lang="zh-CN" altLang="en-US" sz="2000" dirty="0" smtClean="0"/>
              <a:t>用户名</a:t>
            </a:r>
          </a:p>
        </p:txBody>
      </p:sp>
      <p:pic>
        <p:nvPicPr>
          <p:cNvPr id="4" name="Picture 4" descr="Github workflo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2787" r="8212" b="3829"/>
          <a:stretch/>
        </p:blipFill>
        <p:spPr bwMode="auto">
          <a:xfrm>
            <a:off x="4784996" y="3118542"/>
            <a:ext cx="3553860" cy="29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82" y="1785079"/>
            <a:ext cx="4327796" cy="36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656565" y="529012"/>
            <a:ext cx="7870825" cy="936625"/>
          </a:xfrm>
        </p:spPr>
        <p:txBody>
          <a:bodyPr/>
          <a:lstStyle/>
          <a:p>
            <a:r>
              <a:rPr lang="zh-CN" altLang="en-US" sz="3600" b="1" dirty="0" smtClean="0"/>
              <a:t>对现有的</a:t>
            </a:r>
            <a:r>
              <a:rPr lang="en-US" altLang="zh-CN" sz="3600" b="1" dirty="0" err="1" smtClean="0"/>
              <a:t>GitHub</a:t>
            </a:r>
            <a:r>
              <a:rPr lang="zh-CN" altLang="en-US" sz="3600" b="1" dirty="0" smtClean="0"/>
              <a:t>仓库做贡献</a:t>
            </a:r>
          </a:p>
        </p:txBody>
      </p:sp>
      <p:pic>
        <p:nvPicPr>
          <p:cNvPr id="9" name="图片 8" descr="C:\Users\123\AppData\Roaming\Tencent\Users\724095886\QQ\WinTemp\RichOle\15E(2B(DD@KD1GM65FPWO(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08" y="3140327"/>
            <a:ext cx="4316706" cy="28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C:\Users\123\AppData\Roaming\Tencent\Users\724095886\QQ\WinTemp\RichOle\6R]LC}YK(HE))2)6~$V$QRH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40" y="3135337"/>
            <a:ext cx="4337060" cy="28312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926595" y="5966566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克隆已存在的仓库到本地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157065" y="595658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将本地改动推送至</a:t>
            </a:r>
            <a:r>
              <a:rPr lang="zh-CN" altLang="en-US" dirty="0" smtClean="0"/>
              <a:t>远程仓库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632" y="1245854"/>
            <a:ext cx="1561368" cy="15287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1617" y="1396860"/>
            <a:ext cx="606448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CC0000"/>
              </a:buClr>
              <a:buSzPct val="120000"/>
              <a:buFont typeface="Wingdings" pitchFamily="2" charset="2"/>
              <a:buChar char="F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流程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克隆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仓库到本地 </a:t>
            </a:r>
            <a:r>
              <a:rPr lang="en-US" altLang="zh-CN" dirty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clone &lt;</a:t>
            </a:r>
            <a:r>
              <a:rPr lang="en-US" altLang="zh-CN" dirty="0" err="1" smtClean="0"/>
              <a:t>shortname</a:t>
            </a:r>
            <a:r>
              <a:rPr lang="en-US" altLang="zh-CN" dirty="0" smtClean="0"/>
              <a:t>&gt; &lt;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&gt;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添加文件到暂存区 </a:t>
            </a:r>
            <a:r>
              <a:rPr lang="en-US" altLang="zh-CN" dirty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文件名</a:t>
            </a:r>
            <a:endParaRPr lang="en-US" altLang="zh-CN" dirty="0" smtClean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提交文件到本地仓库 </a:t>
            </a:r>
            <a:r>
              <a:rPr lang="en-US" altLang="zh-CN" dirty="0" smtClean="0"/>
              <a:t>$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-</a:t>
            </a:r>
            <a:r>
              <a:rPr lang="zh-CN" altLang="en-US" dirty="0" smtClean="0"/>
              <a:t>， “注释”</a:t>
            </a:r>
            <a:endParaRPr lang="en-US" altLang="zh-CN" dirty="0" smtClean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推送文件到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仓库 </a:t>
            </a:r>
            <a:r>
              <a:rPr lang="en-US" altLang="zh-CN" dirty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push </a:t>
            </a:r>
            <a:r>
              <a:rPr lang="en-US" altLang="zh-CN" dirty="0"/>
              <a:t>&lt;</a:t>
            </a:r>
            <a:r>
              <a:rPr lang="en-US" altLang="zh-CN" dirty="0" err="1"/>
              <a:t>shortname</a:t>
            </a:r>
            <a:r>
              <a:rPr lang="en-US" altLang="zh-CN" dirty="0"/>
              <a:t>&gt;</a:t>
            </a:r>
            <a:r>
              <a:rPr lang="en-US" altLang="zh-CN" dirty="0" smtClean="0"/>
              <a:t> master</a:t>
            </a:r>
          </a:p>
          <a:p>
            <a:pPr>
              <a:buClr>
                <a:srgbClr val="FF0000"/>
              </a:buClr>
            </a:pPr>
            <a:r>
              <a:rPr lang="zh-CN" altLang="en-US" dirty="0" smtClean="0"/>
              <a:t>备注：如</a:t>
            </a:r>
            <a:r>
              <a:rPr lang="en-US" altLang="zh-CN" dirty="0"/>
              <a:t>&lt; </a:t>
            </a:r>
            <a:r>
              <a:rPr lang="en-US" altLang="zh-CN" dirty="0" err="1" smtClean="0"/>
              <a:t>shortname</a:t>
            </a:r>
            <a:r>
              <a:rPr lang="en-US" altLang="zh-CN" dirty="0"/>
              <a:t> &gt;</a:t>
            </a:r>
            <a:r>
              <a:rPr lang="zh-CN" altLang="en-US" dirty="0" smtClean="0"/>
              <a:t>省略，则默认为是</a:t>
            </a:r>
            <a:r>
              <a:rPr lang="en-US" altLang="zh-CN" dirty="0" smtClean="0"/>
              <a:t>origin</a:t>
            </a:r>
          </a:p>
        </p:txBody>
      </p:sp>
      <p:sp>
        <p:nvSpPr>
          <p:cNvPr id="13" name="矩形 12"/>
          <p:cNvSpPr/>
          <p:nvPr/>
        </p:nvSpPr>
        <p:spPr>
          <a:xfrm>
            <a:off x="5863458" y="2779649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提供用户名和密码执行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push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61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566555" y="503675"/>
            <a:ext cx="7870825" cy="936625"/>
          </a:xfrm>
        </p:spPr>
        <p:txBody>
          <a:bodyPr/>
          <a:lstStyle/>
          <a:p>
            <a:r>
              <a:rPr lang="zh-CN" altLang="en-US" sz="2800" b="1" dirty="0" smtClean="0">
                <a:latin typeface="+mn-ea"/>
                <a:ea typeface="+mn-ea"/>
              </a:rPr>
              <a:t>将</a:t>
            </a:r>
            <a:r>
              <a:rPr lang="zh-CN" altLang="en-US" sz="2800" b="1" dirty="0" smtClean="0">
                <a:latin typeface="+mn-ea"/>
                <a:ea typeface="+mn-ea"/>
              </a:rPr>
              <a:t>本地文件上</a:t>
            </a:r>
            <a:r>
              <a:rPr lang="zh-CN" altLang="en-US" sz="2800" b="1" dirty="0" smtClean="0">
                <a:latin typeface="+mn-ea"/>
                <a:ea typeface="+mn-ea"/>
              </a:rPr>
              <a:t>传至</a:t>
            </a:r>
            <a:r>
              <a:rPr lang="en-US" altLang="zh-CN" sz="2800" b="1" dirty="0" err="1" smtClean="0">
                <a:latin typeface="+mn-ea"/>
                <a:ea typeface="+mn-ea"/>
              </a:rPr>
              <a:t>GitHub</a:t>
            </a:r>
            <a:r>
              <a:rPr lang="zh-CN" altLang="en-US" sz="2800" b="1" dirty="0" smtClean="0">
                <a:latin typeface="+mn-ea"/>
                <a:ea typeface="+mn-ea"/>
              </a:rPr>
              <a:t>仓库</a:t>
            </a:r>
          </a:p>
        </p:txBody>
      </p:sp>
      <p:pic>
        <p:nvPicPr>
          <p:cNvPr id="7" name="图片 6" descr="C:\Users\123\AppData\Roaming\Tencent\Users\724095886\QQ\WinTemp\RichOle\X`MU6VGIADW61G@$O7%R(7H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" b="14101"/>
          <a:stretch/>
        </p:blipFill>
        <p:spPr bwMode="auto">
          <a:xfrm>
            <a:off x="5382090" y="1396448"/>
            <a:ext cx="3564326" cy="450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80" y="4914165"/>
            <a:ext cx="1279822" cy="12508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81690" y="6084295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提供用户名和密码执行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 </a:t>
            </a:r>
            <a:r>
              <a:rPr lang="en-US" altLang="zh-CN" dirty="0" smtClean="0"/>
              <a:t>push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4299" y="1251624"/>
            <a:ext cx="530050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CC0000"/>
              </a:buClr>
              <a:buSzPct val="120000"/>
              <a:buFont typeface="Wingdings" pitchFamily="2" charset="2"/>
              <a:buChar char="F"/>
            </a:pP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流程</a:t>
            </a:r>
            <a:r>
              <a:rPr lang="zh-CN" altLang="en-US" sz="16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在文件所在目录初始化为仓库 </a:t>
            </a:r>
            <a:r>
              <a:rPr lang="en-US" altLang="zh-CN" dirty="0" smtClean="0"/>
              <a:t>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init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添加文件到暂存区 </a:t>
            </a:r>
            <a:r>
              <a:rPr lang="en-US" altLang="zh-CN" dirty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</a:t>
            </a:r>
            <a:r>
              <a:rPr lang="zh-CN" altLang="en-US" dirty="0" smtClean="0"/>
              <a:t>文件名</a:t>
            </a:r>
            <a:endParaRPr lang="en-US" altLang="zh-CN" dirty="0" smtClean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提交文件到本地仓库 </a:t>
            </a:r>
            <a:r>
              <a:rPr lang="en-US" altLang="zh-CN" dirty="0"/>
              <a:t>$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  -m</a:t>
            </a:r>
            <a:r>
              <a:rPr lang="zh-CN" altLang="en-US" dirty="0" smtClean="0"/>
              <a:t>“注释”</a:t>
            </a:r>
            <a:endParaRPr lang="en-US" altLang="zh-CN" dirty="0" smtClean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添加远程</a:t>
            </a:r>
            <a:r>
              <a:rPr lang="en-US" altLang="zh-CN" dirty="0"/>
              <a:t>GitHub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>
              <a:buClr>
                <a:srgbClr val="FF0000"/>
              </a:buClr>
            </a:pPr>
            <a:r>
              <a:rPr lang="en-US" altLang="zh-CN" dirty="0"/>
              <a:t> </a:t>
            </a:r>
            <a:r>
              <a:rPr lang="en-US" altLang="zh-CN" dirty="0" smtClean="0"/>
              <a:t>    $</a:t>
            </a:r>
            <a:r>
              <a:rPr lang="zh-CN" altLang="en-US" dirty="0" smtClean="0"/>
              <a:t> 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smtClean="0"/>
              <a:t>add &lt;</a:t>
            </a:r>
            <a:r>
              <a:rPr lang="en-US" altLang="zh-CN" dirty="0" err="1" smtClean="0"/>
              <a:t>shortname</a:t>
            </a:r>
            <a:r>
              <a:rPr lang="en-US" altLang="zh-CN" dirty="0" smtClean="0"/>
              <a:t>&gt;  &lt;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&gt;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获取远程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仓库内容 </a:t>
            </a:r>
            <a:endParaRPr lang="en-US" altLang="zh-CN" dirty="0" smtClean="0"/>
          </a:p>
          <a:p>
            <a:pPr>
              <a:buClr>
                <a:srgbClr val="FF0000"/>
              </a:buClr>
            </a:pPr>
            <a:r>
              <a:rPr lang="en-US" altLang="zh-CN" dirty="0"/>
              <a:t> </a:t>
            </a:r>
            <a:r>
              <a:rPr lang="en-US" altLang="zh-CN" dirty="0" smtClean="0"/>
              <a:t>    $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fetch &lt;</a:t>
            </a:r>
            <a:r>
              <a:rPr lang="en-US" altLang="zh-CN" dirty="0" err="1" smtClean="0"/>
              <a:t>shortname</a:t>
            </a:r>
            <a:r>
              <a:rPr lang="en-US" altLang="zh-CN" dirty="0"/>
              <a:t>&gt; </a:t>
            </a:r>
            <a:endParaRPr lang="en-US" altLang="zh-CN" dirty="0" smtClean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合并远程</a:t>
            </a:r>
            <a:r>
              <a:rPr lang="en-US" altLang="zh-CN" dirty="0"/>
              <a:t>GitHub</a:t>
            </a:r>
            <a:r>
              <a:rPr lang="zh-CN" altLang="en-US" dirty="0"/>
              <a:t>仓库</a:t>
            </a:r>
            <a:r>
              <a:rPr lang="zh-CN" altLang="en-US" dirty="0" smtClean="0"/>
              <a:t>内容到本地</a:t>
            </a:r>
            <a:endParaRPr lang="en-US" altLang="zh-CN" dirty="0" smtClean="0"/>
          </a:p>
          <a:p>
            <a:pPr>
              <a:buClr>
                <a:srgbClr val="FF0000"/>
              </a:buClr>
            </a:pPr>
            <a:r>
              <a:rPr lang="en-US" altLang="zh-CN" dirty="0"/>
              <a:t> </a:t>
            </a:r>
            <a:r>
              <a:rPr lang="en-US" altLang="zh-CN" dirty="0" smtClean="0"/>
              <a:t>    $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smtClean="0"/>
              <a:t>pull –rebase </a:t>
            </a:r>
            <a:r>
              <a:rPr lang="en-US" altLang="zh-CN" dirty="0"/>
              <a:t>&lt;</a:t>
            </a:r>
            <a:r>
              <a:rPr lang="en-US" altLang="zh-CN" dirty="0" err="1"/>
              <a:t>shortname</a:t>
            </a:r>
            <a:r>
              <a:rPr lang="en-US" altLang="zh-CN" dirty="0"/>
              <a:t>&gt; </a:t>
            </a:r>
            <a:r>
              <a:rPr lang="en-US" altLang="zh-CN" dirty="0" smtClean="0"/>
              <a:t> master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dirty="0" smtClean="0"/>
              <a:t>推送文件到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仓库</a:t>
            </a:r>
            <a:endParaRPr lang="en-US" altLang="zh-CN" dirty="0" smtClean="0"/>
          </a:p>
          <a:p>
            <a:pPr>
              <a:buClr>
                <a:srgbClr val="FF0000"/>
              </a:buClr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 </a:t>
            </a:r>
            <a:r>
              <a:rPr lang="en-US" altLang="zh-CN" dirty="0" smtClean="0"/>
              <a:t>$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push </a:t>
            </a:r>
            <a:r>
              <a:rPr lang="en-US" altLang="zh-CN" dirty="0"/>
              <a:t>&lt;</a:t>
            </a:r>
            <a:r>
              <a:rPr lang="en-US" altLang="zh-CN" dirty="0" err="1"/>
              <a:t>shortname</a:t>
            </a:r>
            <a:r>
              <a:rPr lang="en-US" altLang="zh-CN" dirty="0"/>
              <a:t>&gt;</a:t>
            </a:r>
            <a:r>
              <a:rPr lang="en-US" altLang="zh-CN" dirty="0" smtClean="0"/>
              <a:t> master</a:t>
            </a:r>
          </a:p>
          <a:p>
            <a:pPr>
              <a:buClr>
                <a:srgbClr val="FF0000"/>
              </a:buClr>
            </a:pPr>
            <a:r>
              <a:rPr lang="zh-CN" altLang="en-US" dirty="0" smtClean="0"/>
              <a:t>备注：如</a:t>
            </a:r>
            <a:r>
              <a:rPr lang="en-US" altLang="zh-CN" dirty="0"/>
              <a:t>&lt; </a:t>
            </a:r>
            <a:r>
              <a:rPr lang="en-US" altLang="zh-CN" dirty="0" err="1" smtClean="0"/>
              <a:t>shortname</a:t>
            </a:r>
            <a:r>
              <a:rPr lang="en-US" altLang="zh-CN" dirty="0"/>
              <a:t> &gt;</a:t>
            </a:r>
            <a:r>
              <a:rPr lang="zh-CN" altLang="en-US" dirty="0" smtClean="0"/>
              <a:t>省略，则默认为是</a:t>
            </a:r>
            <a:r>
              <a:rPr lang="en-US" altLang="zh-CN" dirty="0" smtClean="0"/>
              <a:t>origin</a:t>
            </a:r>
          </a:p>
        </p:txBody>
      </p:sp>
      <p:sp>
        <p:nvSpPr>
          <p:cNvPr id="8" name="矩形 7"/>
          <p:cNvSpPr/>
          <p:nvPr/>
        </p:nvSpPr>
        <p:spPr>
          <a:xfrm>
            <a:off x="5327853" y="5980328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将本地文件上传至</a:t>
            </a:r>
            <a:r>
              <a:rPr lang="en-US" altLang="zh-CN" dirty="0"/>
              <a:t>GitHub</a:t>
            </a:r>
            <a:r>
              <a:rPr lang="zh-CN" altLang="en-US" dirty="0"/>
              <a:t>仓库举例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611186" y="638474"/>
            <a:ext cx="7870825" cy="936625"/>
          </a:xfrm>
        </p:spPr>
        <p:txBody>
          <a:bodyPr/>
          <a:lstStyle/>
          <a:p>
            <a:r>
              <a:rPr lang="zh-CN" altLang="en-US" sz="3600" b="1" dirty="0" smtClean="0"/>
              <a:t>总结</a:t>
            </a:r>
            <a:r>
              <a:rPr lang="en-US" altLang="zh-CN" sz="3600" b="1" dirty="0" smtClean="0"/>
              <a:t>1</a:t>
            </a:r>
            <a:r>
              <a:rPr lang="zh-CN" altLang="en-US" sz="3600" b="1" dirty="0" smtClean="0"/>
              <a:t>：</a:t>
            </a:r>
            <a:r>
              <a:rPr lang="en-US" altLang="zh-CN" b="1" dirty="0" err="1"/>
              <a:t>Git</a:t>
            </a:r>
            <a:r>
              <a:rPr lang="en-US" altLang="zh-CN" b="1" dirty="0"/>
              <a:t>/GitHub</a:t>
            </a:r>
            <a:r>
              <a:rPr lang="zh-CN" altLang="en-US" b="1" dirty="0"/>
              <a:t>工作</a:t>
            </a:r>
            <a:r>
              <a:rPr lang="zh-CN" altLang="en-US" b="1" dirty="0" smtClean="0"/>
              <a:t>流程</a:t>
            </a:r>
            <a:endParaRPr lang="zh-CN" altLang="en-US" sz="3600" b="1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431798" y="1718810"/>
            <a:ext cx="8229600" cy="47228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1575099"/>
            <a:ext cx="6135470" cy="46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611187" y="721062"/>
            <a:ext cx="7870825" cy="936625"/>
          </a:xfrm>
        </p:spPr>
        <p:txBody>
          <a:bodyPr/>
          <a:lstStyle/>
          <a:p>
            <a:r>
              <a:rPr lang="zh-CN" altLang="en-US" sz="3600" b="1" dirty="0" smtClean="0"/>
              <a:t>总结</a:t>
            </a:r>
            <a:r>
              <a:rPr lang="en-US" altLang="zh-CN" sz="3600" b="1" dirty="0" smtClean="0"/>
              <a:t>2</a:t>
            </a:r>
            <a:r>
              <a:rPr lang="zh-CN" altLang="en-US" sz="3600" b="1" dirty="0" smtClean="0"/>
              <a:t>：关于仓库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431799" y="1763815"/>
            <a:ext cx="8229600" cy="47228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930" y="1448780"/>
            <a:ext cx="4846535" cy="46311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31799" y="1887090"/>
            <a:ext cx="35101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客户端并不只提取最新版本的文件快照，而是把代码仓库完整地镜像</a:t>
            </a:r>
            <a:r>
              <a:rPr lang="zh-CN" altLang="en-US" dirty="0" smtClean="0"/>
              <a:t>下来，为了保证彼此不干扰，可多建仓库。</a:t>
            </a:r>
          </a:p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823749" y="6036998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Area Detector</a:t>
            </a:r>
            <a:r>
              <a:rPr lang="zh-CN" altLang="en-US" dirty="0" smtClean="0"/>
              <a:t> （</a:t>
            </a:r>
            <a:r>
              <a:rPr lang="en-US" altLang="zh-CN" dirty="0" smtClean="0"/>
              <a:t>46</a:t>
            </a:r>
            <a:r>
              <a:rPr lang="zh-CN" altLang="en-US" dirty="0" smtClean="0"/>
              <a:t>个仓库）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6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611187" y="721062"/>
            <a:ext cx="7870825" cy="936625"/>
          </a:xfrm>
        </p:spPr>
        <p:txBody>
          <a:bodyPr/>
          <a:lstStyle/>
          <a:p>
            <a:r>
              <a:rPr lang="zh-CN" altLang="en-US" sz="3600" b="1" dirty="0" smtClean="0"/>
              <a:t>总结</a:t>
            </a:r>
            <a:r>
              <a:rPr lang="en-US" altLang="zh-CN" sz="3600" b="1" dirty="0" smtClean="0"/>
              <a:t>3</a:t>
            </a:r>
            <a:r>
              <a:rPr lang="zh-CN" altLang="en-US" sz="3600" b="1" dirty="0" smtClean="0"/>
              <a:t>：关于分支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431799" y="1763815"/>
            <a:ext cx="8229600" cy="47228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	</a:t>
            </a:r>
            <a:endParaRPr lang="en-US" altLang="zh-CN" dirty="0" smtClean="0"/>
          </a:p>
        </p:txBody>
      </p:sp>
      <p:pic>
        <p:nvPicPr>
          <p:cNvPr id="3074" name="Picture 2" descr="https://gerardnico.com/_media/git/branches_git.png?w=600&amp;tok=338c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1943835"/>
            <a:ext cx="57150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611187" y="721062"/>
            <a:ext cx="7870825" cy="936625"/>
          </a:xfrm>
        </p:spPr>
        <p:txBody>
          <a:bodyPr/>
          <a:lstStyle/>
          <a:p>
            <a:r>
              <a:rPr lang="zh-CN" altLang="en-US" sz="3600" b="1" dirty="0" smtClean="0"/>
              <a:t>参考链接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431799" y="1763815"/>
            <a:ext cx="8229600" cy="47228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git-scm.com</a:t>
            </a:r>
            <a:r>
              <a:rPr lang="en-US" altLang="zh-CN" dirty="0"/>
              <a:t> </a:t>
            </a:r>
            <a:r>
              <a:rPr lang="en-US" altLang="zh-CN" dirty="0" err="1"/>
              <a:t>Git</a:t>
            </a:r>
            <a:r>
              <a:rPr lang="zh-CN" altLang="en-US" dirty="0"/>
              <a:t>官网</a:t>
            </a:r>
          </a:p>
          <a:p>
            <a:pPr marL="0" indent="0">
              <a:buNone/>
            </a:pP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  </a:t>
            </a:r>
            <a:r>
              <a:rPr lang="en-US" altLang="zh-CN" dirty="0" err="1"/>
              <a:t>github</a:t>
            </a:r>
            <a:r>
              <a:rPr lang="zh-CN" altLang="en-US" dirty="0"/>
              <a:t>官</a:t>
            </a:r>
            <a:r>
              <a:rPr lang="zh-CN" altLang="en-US" dirty="0" smtClean="0"/>
              <a:t>网</a:t>
            </a:r>
            <a:endParaRPr lang="en-US" altLang="zh-CN" dirty="0" smtClean="0">
              <a:hlinkClick r:id="rId3"/>
            </a:endParaRPr>
          </a:p>
          <a:p>
            <a:pPr marL="0" indent="0">
              <a:buNone/>
            </a:pP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git-scm.com/book/en/v2</a:t>
            </a:r>
            <a:r>
              <a:rPr lang="en-US" altLang="zh-CN" dirty="0" smtClean="0"/>
              <a:t> </a:t>
            </a:r>
            <a:r>
              <a:rPr lang="zh-CN" altLang="en-US" dirty="0" smtClean="0"/>
              <a:t>参考书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9049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46575" y="557160"/>
            <a:ext cx="7870825" cy="936625"/>
          </a:xfrm>
        </p:spPr>
        <p:txBody>
          <a:bodyPr/>
          <a:lstStyle/>
          <a:p>
            <a:r>
              <a:rPr lang="en-US" altLang="zh-CN" dirty="0" err="1"/>
              <a:t>Git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321283132"/>
              </p:ext>
            </p:extLst>
          </p:nvPr>
        </p:nvGraphicFramePr>
        <p:xfrm>
          <a:off x="-693585" y="1620320"/>
          <a:ext cx="8730970" cy="477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219" y="863715"/>
            <a:ext cx="2475275" cy="24850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26906" y="347532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集中式</a:t>
            </a:r>
            <a:r>
              <a:rPr kumimoji="1" lang="en-US" altLang="zh-CN" sz="1600" dirty="0" smtClean="0"/>
              <a:t>vs</a:t>
            </a:r>
            <a:r>
              <a:rPr kumimoji="1" lang="zh-CN" altLang="en-US" sz="1600" dirty="0" smtClean="0"/>
              <a:t>分布式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9122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84" y="1923271"/>
            <a:ext cx="4856729" cy="288275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296525" y="2428049"/>
            <a:ext cx="3487068" cy="26575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/>
              <a:t>本地磁盘</a:t>
            </a:r>
            <a:r>
              <a:rPr lang="zh-CN" altLang="en-US" sz="1800" dirty="0" smtClean="0"/>
              <a:t>上有</a:t>
            </a:r>
            <a:r>
              <a:rPr lang="zh-CN" altLang="en-US" sz="1800" dirty="0"/>
              <a:t>项目的完整</a:t>
            </a:r>
            <a:r>
              <a:rPr lang="zh-CN" altLang="en-US" sz="1800" dirty="0" smtClean="0"/>
              <a:t>历史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绝大多数</a:t>
            </a:r>
            <a:r>
              <a:rPr lang="zh-CN" altLang="en-US" sz="1800" dirty="0"/>
              <a:t>操作都只需要访问本地文件和</a:t>
            </a:r>
            <a:r>
              <a:rPr lang="zh-CN" altLang="en-US" sz="1800" dirty="0" smtClean="0"/>
              <a:t>资源：</a:t>
            </a:r>
            <a:endParaRPr lang="en-US" altLang="zh-CN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查看历史版本</a:t>
            </a:r>
            <a:endParaRPr lang="en-US" altLang="zh-CN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/>
              <a:t>离线或者没有 </a:t>
            </a:r>
            <a:r>
              <a:rPr lang="en-US" altLang="zh-CN" sz="1800" dirty="0"/>
              <a:t>VPN </a:t>
            </a:r>
            <a:r>
              <a:rPr lang="zh-CN" altLang="en-US" sz="1800" dirty="0" smtClean="0"/>
              <a:t>时，提交新版本，</a:t>
            </a:r>
            <a:r>
              <a:rPr lang="zh-CN" altLang="en-US" sz="1800" dirty="0"/>
              <a:t>直到有网络连接时再上传</a:t>
            </a:r>
            <a:endParaRPr lang="en-US" altLang="zh-CN" sz="1800" dirty="0"/>
          </a:p>
          <a:p>
            <a:endParaRPr lang="en-US" altLang="zh-CN" sz="1800" dirty="0" smtClean="0"/>
          </a:p>
          <a:p>
            <a:endParaRPr lang="en-US" altLang="zh-CN" sz="1800" dirty="0" smtClean="0"/>
          </a:p>
        </p:txBody>
      </p:sp>
      <p:sp>
        <p:nvSpPr>
          <p:cNvPr id="9" name="矩形 8"/>
          <p:cNvSpPr/>
          <p:nvPr/>
        </p:nvSpPr>
        <p:spPr>
          <a:xfrm>
            <a:off x="3506855" y="5365222"/>
            <a:ext cx="562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项目的三个工作区域：工作目录、暂存区、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仓库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281884" y="5925220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Picture from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https</a:t>
            </a:r>
            <a:r>
              <a:rPr lang="en-US" altLang="zh-CN" dirty="0"/>
              <a:t>://git-scm.com/about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64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5975" y="503675"/>
            <a:ext cx="7870825" cy="936625"/>
          </a:xfrm>
        </p:spPr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安装及配置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91582" y="1313765"/>
            <a:ext cx="8319610" cy="4464050"/>
          </a:xfrm>
        </p:spPr>
        <p:txBody>
          <a:bodyPr/>
          <a:lstStyle/>
          <a:p>
            <a:r>
              <a:rPr lang="en-US" altLang="zh-CN" sz="1600" b="1" dirty="0" smtClean="0"/>
              <a:t>CentOS:</a:t>
            </a:r>
          </a:p>
          <a:p>
            <a:pPr marL="0" indent="0">
              <a:buNone/>
            </a:pPr>
            <a:r>
              <a:rPr lang="en-US" altLang="zh-CN" sz="1800" dirty="0"/>
              <a:t>https://git-scm.com/download/linux</a:t>
            </a:r>
            <a:r>
              <a:rPr lang="zh-CN" altLang="en-US" sz="1800" dirty="0"/>
              <a:t>下载</a:t>
            </a:r>
            <a:r>
              <a:rPr lang="zh-CN" altLang="en-US" sz="1800" dirty="0" smtClean="0"/>
              <a:t>源码</a:t>
            </a:r>
            <a:endParaRPr lang="zh-CN" alt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建立</a:t>
            </a:r>
            <a:r>
              <a:rPr lang="zh-CN" altLang="en-US" sz="1800" dirty="0"/>
              <a:t>安装</a:t>
            </a:r>
            <a:r>
              <a:rPr lang="zh-CN" altLang="en-US" sz="1800" dirty="0" smtClean="0"/>
              <a:t>目录             </a:t>
            </a:r>
            <a:r>
              <a:rPr lang="en-US" altLang="zh-CN" sz="1800" dirty="0" smtClean="0"/>
              <a:t>$ </a:t>
            </a:r>
            <a:r>
              <a:rPr lang="en-US" altLang="zh-CN" sz="1800" dirty="0" err="1"/>
              <a:t>mkdir</a:t>
            </a:r>
            <a:r>
              <a:rPr lang="en-US" altLang="zh-CN" sz="1800" dirty="0"/>
              <a:t> –p /BLC/epics/</a:t>
            </a:r>
            <a:r>
              <a:rPr lang="en-US" altLang="zh-CN" sz="1800" dirty="0" err="1"/>
              <a:t>src</a:t>
            </a:r>
            <a:endParaRPr lang="en-US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将</a:t>
            </a:r>
            <a:r>
              <a:rPr lang="zh-CN" altLang="en-US" sz="1800" dirty="0"/>
              <a:t>安装包复制到</a:t>
            </a:r>
            <a:r>
              <a:rPr lang="en-US" altLang="zh-CN" sz="1800" dirty="0"/>
              <a:t>/BLC/epics/</a:t>
            </a:r>
            <a:r>
              <a:rPr lang="en-US" altLang="zh-CN" sz="1800" dirty="0" err="1"/>
              <a:t>src</a:t>
            </a:r>
            <a:endParaRPr lang="en-US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解</a:t>
            </a:r>
            <a:r>
              <a:rPr lang="zh-CN" altLang="en-US" sz="1800" dirty="0"/>
              <a:t>压文件 </a:t>
            </a:r>
            <a:r>
              <a:rPr lang="zh-CN" altLang="en-US" sz="1800" dirty="0" smtClean="0"/>
              <a:t>                   </a:t>
            </a:r>
            <a:r>
              <a:rPr lang="en-US" altLang="zh-CN" sz="1800" dirty="0" smtClean="0"/>
              <a:t>$ </a:t>
            </a:r>
            <a:r>
              <a:rPr lang="en-US" altLang="zh-CN" sz="1800" dirty="0"/>
              <a:t>tar –</a:t>
            </a:r>
            <a:r>
              <a:rPr lang="en-US" altLang="zh-CN" sz="1800" dirty="0" err="1"/>
              <a:t>zxvf</a:t>
            </a:r>
            <a:r>
              <a:rPr lang="en-US" altLang="zh-CN" sz="1800" dirty="0"/>
              <a:t> git-2.17.0.tar.gz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配置</a:t>
            </a:r>
            <a:r>
              <a:rPr lang="zh-CN" altLang="en-US" sz="1800" dirty="0"/>
              <a:t>安装目录并编辑和</a:t>
            </a:r>
            <a:r>
              <a:rPr lang="zh-CN" altLang="en-US" sz="1800" dirty="0" smtClean="0"/>
              <a:t>安装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        # ./</a:t>
            </a:r>
            <a:r>
              <a:rPr lang="en-US" altLang="zh-CN" sz="1800" dirty="0"/>
              <a:t>configure --prefix=/</a:t>
            </a:r>
            <a:r>
              <a:rPr lang="en-US" altLang="zh-CN" sz="1800" dirty="0" err="1"/>
              <a:t>usr</a:t>
            </a:r>
            <a:r>
              <a:rPr lang="en-US" altLang="zh-CN" sz="1800" dirty="0"/>
              <a:t>/local/git-2.17.0 &amp;&amp; make install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将</a:t>
            </a:r>
            <a:r>
              <a:rPr lang="zh-CN" altLang="en-US" sz="1800" dirty="0"/>
              <a:t>编译好的</a:t>
            </a:r>
            <a:r>
              <a:rPr lang="en-US" altLang="zh-CN" sz="1800" dirty="0" err="1"/>
              <a:t>git</a:t>
            </a:r>
            <a:r>
              <a:rPr lang="zh-CN" altLang="en-US" sz="1800" dirty="0"/>
              <a:t>添加到</a:t>
            </a:r>
            <a:r>
              <a:rPr lang="zh-CN" altLang="en-US" sz="1800" dirty="0" smtClean="0"/>
              <a:t>全局变量   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/>
              <a:t>       </a:t>
            </a:r>
            <a:r>
              <a:rPr lang="en-US" altLang="zh-CN" sz="1800" dirty="0"/>
              <a:t>#</a:t>
            </a:r>
            <a:r>
              <a:rPr lang="en-US" altLang="zh-CN" sz="1800" dirty="0" smtClean="0"/>
              <a:t> echo  </a:t>
            </a:r>
            <a:r>
              <a:rPr lang="en-US" altLang="zh-CN" sz="1800" dirty="0"/>
              <a:t>'export PATH=$PATH:/</a:t>
            </a:r>
            <a:r>
              <a:rPr lang="en-US" altLang="zh-CN" sz="1800" dirty="0" err="1"/>
              <a:t>usr</a:t>
            </a:r>
            <a:r>
              <a:rPr lang="en-US" altLang="zh-CN" sz="1800" dirty="0"/>
              <a:t>/local/git-2.17.0/bin'  &gt;  /etc/profile.d/git.sh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使</a:t>
            </a:r>
            <a:r>
              <a:rPr lang="en-US" altLang="zh-CN" sz="1800" dirty="0" err="1"/>
              <a:t>bashrc</a:t>
            </a:r>
            <a:r>
              <a:rPr lang="zh-CN" altLang="en-US" sz="1800" dirty="0"/>
              <a:t>立即生效，全局变量立即</a:t>
            </a:r>
            <a:r>
              <a:rPr lang="zh-CN" altLang="en-US" sz="1800" dirty="0" smtClean="0"/>
              <a:t>生效 </a:t>
            </a:r>
            <a:r>
              <a:rPr lang="en-US" altLang="zh-CN" sz="1800" dirty="0"/>
              <a:t>#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source  /</a:t>
            </a:r>
            <a:r>
              <a:rPr lang="en-US" altLang="zh-CN" sz="1800" dirty="0" err="1"/>
              <a:t>etc</a:t>
            </a:r>
            <a:r>
              <a:rPr lang="en-US" altLang="zh-CN" sz="1800" dirty="0"/>
              <a:t>/</a:t>
            </a:r>
            <a:r>
              <a:rPr lang="en-US" altLang="zh-CN" sz="1800" dirty="0" err="1"/>
              <a:t>bashrc</a:t>
            </a:r>
            <a:endParaRPr lang="en-US" altLang="zh-C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 smtClean="0"/>
              <a:t>查看</a:t>
            </a:r>
            <a:r>
              <a:rPr lang="en-US" altLang="zh-CN" sz="1800" dirty="0" err="1"/>
              <a:t>git</a:t>
            </a:r>
            <a:r>
              <a:rPr lang="zh-CN" altLang="en-US" sz="1800" dirty="0" smtClean="0"/>
              <a:t>版本        </a:t>
            </a:r>
            <a:r>
              <a:rPr lang="en-US" altLang="zh-CN" sz="1800" dirty="0"/>
              <a:t>$ </a:t>
            </a:r>
            <a:r>
              <a:rPr lang="en-US" altLang="zh-CN" sz="1800" dirty="0" err="1" smtClean="0"/>
              <a:t>git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–</a:t>
            </a:r>
            <a:r>
              <a:rPr lang="en-US" altLang="zh-CN" sz="1800" dirty="0" smtClean="0"/>
              <a:t>version</a:t>
            </a:r>
            <a:endParaRPr lang="en-US" altLang="zh-CN" sz="1600" dirty="0"/>
          </a:p>
          <a:p>
            <a:pPr lvl="0"/>
            <a:r>
              <a:rPr lang="en-US" altLang="zh-CN" sz="1600" b="1" dirty="0" smtClean="0">
                <a:solidFill>
                  <a:srgbClr val="000000"/>
                </a:solidFill>
              </a:rPr>
              <a:t>Windows:</a:t>
            </a:r>
            <a:endParaRPr lang="en-US" altLang="zh-CN" sz="16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en-US" sz="1800" dirty="0" smtClean="0"/>
              <a:t>于</a:t>
            </a:r>
            <a:r>
              <a:rPr lang="en-US" altLang="zh-CN" sz="1800" dirty="0" err="1" smtClean="0"/>
              <a:t>Git</a:t>
            </a:r>
            <a:r>
              <a:rPr lang="zh-CN" altLang="en-US" sz="1800" dirty="0" smtClean="0"/>
              <a:t>官网（</a:t>
            </a:r>
            <a:r>
              <a:rPr lang="en-US" altLang="zh-CN" sz="1800" dirty="0"/>
              <a:t>https://</a:t>
            </a:r>
            <a:r>
              <a:rPr lang="en-US" altLang="zh-CN" sz="1800" dirty="0" err="1" smtClean="0"/>
              <a:t>git-scm.com</a:t>
            </a:r>
            <a:r>
              <a:rPr lang="zh-CN" altLang="en-US" sz="1800" dirty="0" smtClean="0"/>
              <a:t>）下载最新版安装即可</a:t>
            </a:r>
            <a:endParaRPr lang="en-US" altLang="zh-CN" sz="1800" dirty="0" smtClean="0"/>
          </a:p>
          <a:p>
            <a:pPr marL="0" indent="0">
              <a:buNone/>
            </a:pPr>
            <a:endParaRPr lang="zh-CN" altLang="en-US" sz="1800" dirty="0" smtClean="0"/>
          </a:p>
          <a:p>
            <a:pPr marL="0" indent="0">
              <a:buNone/>
            </a:pPr>
            <a:r>
              <a:rPr lang="zh-CN" altLang="en-US" sz="1800" dirty="0" smtClean="0"/>
              <a:t>备注：以上可参考</a:t>
            </a:r>
            <a:r>
              <a:rPr lang="en-US" altLang="zh-CN" sz="1800" dirty="0"/>
              <a:t>https://</a:t>
            </a:r>
            <a:r>
              <a:rPr lang="en-US" altLang="zh-CN" sz="1800" dirty="0" err="1" smtClean="0"/>
              <a:t>gitscm.com</a:t>
            </a:r>
            <a:r>
              <a:rPr lang="en-US" altLang="zh-CN" sz="1800" dirty="0" smtClean="0"/>
              <a:t>/book/en/v2/Getting-Started-Installing-</a:t>
            </a:r>
            <a:r>
              <a:rPr lang="en-US" altLang="zh-CN" sz="1800" dirty="0" err="1" smtClean="0"/>
              <a:t>Git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9732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6585" y="638690"/>
            <a:ext cx="7870825" cy="936625"/>
          </a:xfrm>
        </p:spPr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安装及配置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76545" y="1673805"/>
            <a:ext cx="8319610" cy="4464050"/>
          </a:xfrm>
        </p:spPr>
        <p:txBody>
          <a:bodyPr/>
          <a:lstStyle/>
          <a:p>
            <a:r>
              <a:rPr lang="zh-CN" altLang="en-US" sz="1800" dirty="0" smtClean="0"/>
              <a:t>设置</a:t>
            </a:r>
            <a:r>
              <a:rPr lang="zh-CN" altLang="en-US" sz="1800" dirty="0"/>
              <a:t>你的用户名称与邮件</a:t>
            </a:r>
            <a:r>
              <a:rPr lang="zh-CN" altLang="en-US" sz="1800" dirty="0" smtClean="0"/>
              <a:t>地址（</a:t>
            </a:r>
            <a:r>
              <a:rPr lang="en-US" altLang="zh-CN" sz="1800" dirty="0" err="1" smtClean="0"/>
              <a:t>Git</a:t>
            </a:r>
            <a:r>
              <a:rPr lang="en-US" altLang="zh-CN" sz="1800" dirty="0" smtClean="0"/>
              <a:t> </a:t>
            </a:r>
            <a:r>
              <a:rPr lang="zh-CN" altLang="en-US" sz="1800" dirty="0" smtClean="0"/>
              <a:t>提交会</a:t>
            </a:r>
            <a:r>
              <a:rPr lang="zh-CN" altLang="en-US" sz="1800" dirty="0"/>
              <a:t>使用这些信息</a:t>
            </a:r>
            <a:r>
              <a:rPr lang="zh-CN" altLang="en-US" sz="1800" dirty="0" smtClean="0"/>
              <a:t>，并写入每</a:t>
            </a:r>
            <a:r>
              <a:rPr lang="zh-CN" altLang="en-US" sz="1800" dirty="0"/>
              <a:t>一次提交</a:t>
            </a:r>
            <a:r>
              <a:rPr lang="zh-CN" altLang="en-US" sz="1800" dirty="0" smtClean="0"/>
              <a:t>中）：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config</a:t>
            </a:r>
            <a:r>
              <a:rPr lang="en-US" altLang="zh-CN" sz="1800" dirty="0"/>
              <a:t> --global </a:t>
            </a:r>
            <a:r>
              <a:rPr lang="en-US" altLang="zh-CN" sz="1800" dirty="0" err="1"/>
              <a:t>user.name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“John Doe” 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 smtClean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config</a:t>
            </a:r>
            <a:r>
              <a:rPr lang="en-US" altLang="zh-CN" sz="1800" dirty="0"/>
              <a:t> --global </a:t>
            </a:r>
            <a:r>
              <a:rPr lang="en-US" altLang="zh-CN" sz="1800" dirty="0" err="1"/>
              <a:t>user.email</a:t>
            </a:r>
            <a:r>
              <a:rPr lang="en-US" altLang="zh-CN" sz="1800" dirty="0"/>
              <a:t> </a:t>
            </a:r>
            <a:r>
              <a:rPr lang="en-US" altLang="zh-CN" sz="1800" dirty="0" smtClean="0">
                <a:hlinkClick r:id="rId3"/>
              </a:rPr>
              <a:t>johndoe@example.com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en-US" altLang="zh-CN" sz="1800" dirty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config</a:t>
            </a:r>
            <a:r>
              <a:rPr lang="en-US" altLang="zh-CN" sz="1800" dirty="0"/>
              <a:t> --list 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en-US" altLang="zh-CN" sz="1800" dirty="0" err="1" smtClean="0"/>
              <a:t>user.name</a:t>
            </a:r>
            <a:r>
              <a:rPr lang="en-US" altLang="zh-CN" sz="1800" dirty="0" smtClean="0"/>
              <a:t>=John </a:t>
            </a:r>
            <a:r>
              <a:rPr lang="en-US" altLang="zh-CN" sz="1800" dirty="0"/>
              <a:t>Doe 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en-US" altLang="zh-CN" sz="1800" dirty="0" err="1" smtClean="0"/>
              <a:t>user.email</a:t>
            </a:r>
            <a:r>
              <a:rPr lang="en-US" altLang="zh-CN" sz="1800" dirty="0" smtClean="0"/>
              <a:t>=</a:t>
            </a:r>
            <a:r>
              <a:rPr lang="en-US" altLang="zh-CN" sz="1800" dirty="0" err="1" smtClean="0"/>
              <a:t>johndoe@example.com</a:t>
            </a:r>
            <a:r>
              <a:rPr lang="en-US" altLang="zh-CN" sz="1800" dirty="0" smtClean="0"/>
              <a:t> 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en-US" altLang="zh-CN" sz="1800" dirty="0" smtClean="0"/>
              <a:t>...</a:t>
            </a:r>
            <a:endParaRPr lang="zh-CN" altLang="en-US" sz="1800" dirty="0" smtClean="0"/>
          </a:p>
          <a:p>
            <a:pPr>
              <a:buFont typeface="Arial" charset="0"/>
              <a:buChar char="•"/>
            </a:pPr>
            <a:r>
              <a:rPr lang="zh-CN" altLang="en-US" sz="1800" dirty="0" smtClean="0"/>
              <a:t>使用</a:t>
            </a:r>
            <a:r>
              <a:rPr lang="zh-CN" altLang="en-US" sz="1800" dirty="0"/>
              <a:t>了 </a:t>
            </a:r>
            <a:r>
              <a:rPr lang="en-US" altLang="zh-CN" sz="1800" dirty="0"/>
              <a:t>--global </a:t>
            </a:r>
            <a:r>
              <a:rPr lang="zh-CN" altLang="en-US" sz="1800" dirty="0"/>
              <a:t>选项，那么该命令只需要运行一</a:t>
            </a:r>
            <a:r>
              <a:rPr lang="zh-CN" altLang="en-US" sz="1800" dirty="0" smtClean="0"/>
              <a:t>次，</a:t>
            </a:r>
            <a:r>
              <a:rPr lang="en-US" altLang="zh-CN" sz="1800" dirty="0"/>
              <a:t>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zh-CN" altLang="en-US" sz="1800" dirty="0"/>
              <a:t>都会使用那些</a:t>
            </a:r>
            <a:r>
              <a:rPr lang="zh-CN" altLang="en-US" sz="1800" dirty="0" smtClean="0"/>
              <a:t>信息。针对</a:t>
            </a:r>
            <a:r>
              <a:rPr lang="zh-CN" altLang="en-US" sz="1800" dirty="0"/>
              <a:t>特定项目使用不同的用户名称与邮件地址时，可以在那个项目目录下运行没有 </a:t>
            </a:r>
            <a:r>
              <a:rPr lang="en-US" altLang="zh-CN" sz="1800" dirty="0"/>
              <a:t>--global </a:t>
            </a:r>
            <a:r>
              <a:rPr lang="zh-CN" altLang="en-US" sz="1800" dirty="0"/>
              <a:t>选项的命令来配置</a:t>
            </a:r>
            <a:r>
              <a:rPr lang="zh-CN" altLang="en-US" sz="1800" dirty="0" smtClean="0"/>
              <a:t>。</a:t>
            </a:r>
          </a:p>
          <a:p>
            <a:pPr>
              <a:buFont typeface="Arial" charset="0"/>
              <a:buChar char="•"/>
            </a:pP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/>
              <a:t>config</a:t>
            </a:r>
            <a:r>
              <a:rPr lang="en-US" altLang="zh-CN" sz="1800" dirty="0"/>
              <a:t> &lt;key&gt;</a:t>
            </a:r>
            <a:r>
              <a:rPr lang="zh-CN" altLang="en-US" sz="1800" dirty="0"/>
              <a:t>： 来检查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zh-CN" altLang="en-US" sz="1800" dirty="0"/>
              <a:t>的某一项配置</a:t>
            </a:r>
            <a:endParaRPr lang="zh-CN" altLang="en-US" sz="1800" dirty="0" smtClean="0"/>
          </a:p>
          <a:p>
            <a:pPr marL="0" indent="0">
              <a:buNone/>
            </a:pPr>
            <a:endParaRPr lang="zh-CN" altLang="en-US" sz="18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9409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Git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基本操作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9940" y="1538790"/>
            <a:ext cx="8287485" cy="4698498"/>
          </a:xfrm>
        </p:spPr>
        <p:txBody>
          <a:bodyPr/>
          <a:lstStyle/>
          <a:p>
            <a:r>
              <a:rPr kumimoji="1" lang="zh-CN" altLang="en-US" sz="1800" b="1" dirty="0" smtClean="0"/>
              <a:t>获取</a:t>
            </a:r>
            <a:r>
              <a:rPr kumimoji="1" lang="en-US" altLang="zh-CN" sz="1800" b="1" dirty="0" err="1" smtClean="0"/>
              <a:t>Git</a:t>
            </a:r>
            <a:r>
              <a:rPr kumimoji="1" lang="zh-CN" altLang="en-US" sz="1800" b="1" dirty="0" smtClean="0"/>
              <a:t>仓库（两种方式）：</a:t>
            </a:r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/>
              <a:t>在现有目录中初始化仓库 </a:t>
            </a:r>
            <a:r>
              <a:rPr lang="en-US" altLang="zh-CN" sz="1800" dirty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err="1" smtClean="0"/>
              <a:t>init</a:t>
            </a:r>
            <a:endParaRPr kumimoji="1" lang="en-US" altLang="zh-CN" sz="1800" dirty="0"/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/>
              <a:t>克隆现有仓库 </a:t>
            </a:r>
            <a:r>
              <a:rPr lang="en-US" altLang="zh-CN" sz="1800" dirty="0" smtClean="0"/>
              <a:t>$ </a:t>
            </a:r>
            <a:r>
              <a:rPr lang="en-US" altLang="zh-CN" sz="1800" dirty="0" err="1" smtClean="0"/>
              <a:t>git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clone [</a:t>
            </a:r>
            <a:r>
              <a:rPr lang="en-US" altLang="zh-CN" sz="1800" dirty="0" err="1"/>
              <a:t>url</a:t>
            </a:r>
            <a:r>
              <a:rPr lang="en-US" altLang="zh-CN" sz="1800" dirty="0" smtClean="0"/>
              <a:t>]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zh-CN" altLang="en-US" sz="1800" dirty="0" smtClean="0"/>
              <a:t>      </a:t>
            </a:r>
            <a:r>
              <a:rPr lang="en-US" altLang="zh-CN" sz="1800" dirty="0" smtClean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clone </a:t>
            </a:r>
            <a:r>
              <a:rPr lang="en-US" altLang="zh-CN" sz="1800" dirty="0" smtClean="0">
                <a:hlinkClick r:id="rId3"/>
              </a:rPr>
              <a:t>https</a:t>
            </a:r>
            <a:r>
              <a:rPr lang="en-US" altLang="zh-CN" sz="1800" dirty="0">
                <a:hlinkClick r:id="rId3"/>
              </a:rPr>
              <a:t>://</a:t>
            </a:r>
            <a:r>
              <a:rPr lang="en-US" altLang="zh-CN" sz="1800" dirty="0" smtClean="0">
                <a:hlinkClick r:id="rId3"/>
              </a:rPr>
              <a:t>github.com/libgit2/libgit2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zh-CN" altLang="en-US" sz="1800" dirty="0" smtClean="0"/>
              <a:t>      </a:t>
            </a:r>
            <a:r>
              <a:rPr lang="en-US" altLang="zh-CN" sz="1800" dirty="0" smtClean="0"/>
              <a:t>$ </a:t>
            </a:r>
            <a:r>
              <a:rPr lang="en-US" altLang="zh-CN" sz="1800" dirty="0" err="1"/>
              <a:t>git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clone Zelda@172.30.4.2:/Users/Zelda/</a:t>
            </a:r>
            <a:r>
              <a:rPr lang="en-US" altLang="zh-CN" sz="1800" dirty="0" err="1" smtClean="0"/>
              <a:t>zy_mac</a:t>
            </a:r>
            <a:endParaRPr kumimoji="1" lang="zh-CN" altLang="en-US" sz="1800" dirty="0" smtClean="0"/>
          </a:p>
          <a:p>
            <a:r>
              <a:rPr kumimoji="1" lang="zh-CN" altLang="en-US" sz="1800" b="1" dirty="0" smtClean="0"/>
              <a:t>记录每次更新到仓库</a:t>
            </a:r>
            <a:endParaRPr kumimoji="1" lang="en-US" altLang="zh-CN" sz="1800" b="1" dirty="0" smtClean="0"/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/>
              <a:t>跟踪新文件，令其进入暂存状态      </a:t>
            </a:r>
            <a:r>
              <a:rPr kumimoji="1" lang="en-US" altLang="zh-CN" sz="1800" dirty="0" smtClean="0"/>
              <a:t>$ </a:t>
            </a:r>
            <a:r>
              <a:rPr kumimoji="1" lang="en-US" altLang="zh-CN" sz="1800" dirty="0" err="1" smtClean="0"/>
              <a:t>git</a:t>
            </a:r>
            <a:r>
              <a:rPr kumimoji="1" lang="en-US" altLang="zh-CN" sz="1800" dirty="0" smtClean="0"/>
              <a:t> add</a:t>
            </a:r>
            <a:r>
              <a:rPr kumimoji="1" lang="zh-CN" altLang="en-US" sz="1800" dirty="0" smtClean="0"/>
              <a:t> </a:t>
            </a:r>
            <a:endParaRPr kumimoji="1" lang="zh-CN" altLang="en-US" sz="1800" dirty="0"/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/>
              <a:t>提交更新到本地仓库        </a:t>
            </a:r>
            <a:r>
              <a:rPr kumimoji="1" lang="en-US" altLang="zh-CN" sz="1800" dirty="0" smtClean="0"/>
              <a:t>$ </a:t>
            </a:r>
            <a:r>
              <a:rPr kumimoji="1" lang="en-US" altLang="zh-CN" sz="1800" dirty="0" err="1" smtClean="0"/>
              <a:t>git</a:t>
            </a:r>
            <a:r>
              <a:rPr kumimoji="1" lang="en-US" altLang="zh-CN" sz="1800" dirty="0" smtClean="0"/>
              <a:t> commit </a:t>
            </a:r>
            <a:r>
              <a:rPr kumimoji="1" lang="mr-IN" altLang="zh-CN" sz="1800" dirty="0" smtClean="0"/>
              <a:t>–</a:t>
            </a:r>
            <a:r>
              <a:rPr kumimoji="1" lang="en-US" altLang="zh-CN" sz="1800" dirty="0" smtClean="0"/>
              <a:t>m “</a:t>
            </a:r>
            <a:r>
              <a:rPr kumimoji="1" lang="zh-CN" altLang="en-US" sz="1800" dirty="0" smtClean="0"/>
              <a:t>注释</a:t>
            </a:r>
            <a:r>
              <a:rPr kumimoji="1" lang="en-US" altLang="zh-CN" sz="1800" dirty="0" smtClean="0"/>
              <a:t>”</a:t>
            </a:r>
            <a:endParaRPr kumimoji="1" lang="zh-CN" altLang="en-US" sz="1800" dirty="0" smtClean="0"/>
          </a:p>
          <a:p>
            <a:r>
              <a:rPr kumimoji="1" lang="zh-CN" altLang="en-US" sz="1800" b="1" dirty="0" smtClean="0"/>
              <a:t>添加远程</a:t>
            </a:r>
            <a:r>
              <a:rPr kumimoji="1" lang="zh-CN" altLang="en-US" sz="1800" b="1" dirty="0" smtClean="0"/>
              <a:t>仓库（两种类型）</a:t>
            </a:r>
            <a:r>
              <a:rPr kumimoji="1" lang="en-US" altLang="zh-CN" sz="1800" b="1" dirty="0" smtClean="0"/>
              <a:t>$ </a:t>
            </a:r>
            <a:r>
              <a:rPr lang="en-US" altLang="zh-CN" sz="1800" b="1" dirty="0" err="1" smtClean="0"/>
              <a:t>git</a:t>
            </a:r>
            <a:r>
              <a:rPr lang="en-US" altLang="zh-CN" sz="1800" b="1" dirty="0" smtClean="0"/>
              <a:t> </a:t>
            </a:r>
            <a:r>
              <a:rPr lang="en-US" altLang="zh-CN" sz="1800" b="1" dirty="0"/>
              <a:t>remote add &lt;</a:t>
            </a:r>
            <a:r>
              <a:rPr lang="en-US" altLang="zh-CN" sz="1800" b="1" dirty="0" err="1"/>
              <a:t>shortname</a:t>
            </a:r>
            <a:r>
              <a:rPr lang="en-US" altLang="zh-CN" sz="1800" b="1" dirty="0"/>
              <a:t>&gt; &lt;</a:t>
            </a:r>
            <a:r>
              <a:rPr lang="en-US" altLang="zh-CN" sz="1800" b="1" dirty="0" err="1"/>
              <a:t>url</a:t>
            </a:r>
            <a:r>
              <a:rPr lang="en-US" altLang="zh-CN" sz="1800" b="1" dirty="0" smtClean="0"/>
              <a:t>&gt;</a:t>
            </a:r>
            <a:endParaRPr lang="zh-CN" altLang="en-US" sz="1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 smtClean="0"/>
              <a:t>添加</a:t>
            </a:r>
            <a:r>
              <a:rPr kumimoji="1" lang="en-US" altLang="zh-CN" sz="1800" dirty="0"/>
              <a:t>GitHub</a:t>
            </a:r>
            <a:r>
              <a:rPr kumimoji="1" lang="zh-CN" altLang="en-US" sz="1800" dirty="0" smtClean="0"/>
              <a:t>仓库 </a:t>
            </a:r>
            <a:r>
              <a:rPr kumimoji="1" lang="en-US" altLang="zh-CN" sz="1800" dirty="0" smtClean="0"/>
              <a:t>$ </a:t>
            </a:r>
            <a:r>
              <a:rPr kumimoji="1" lang="en-US" altLang="zh-CN" sz="1800" dirty="0" err="1" smtClean="0"/>
              <a:t>git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/>
              <a:t>remote add </a:t>
            </a:r>
            <a:r>
              <a:rPr kumimoji="1" lang="en-US" altLang="zh-CN" sz="1800" dirty="0" err="1"/>
              <a:t>pb</a:t>
            </a:r>
            <a:r>
              <a:rPr kumimoji="1" lang="en-US" altLang="zh-CN" sz="1800" dirty="0"/>
              <a:t> </a:t>
            </a:r>
            <a:r>
              <a:rPr kumimoji="1" lang="en-US" altLang="zh-CN" sz="1800" dirty="0">
                <a:hlinkClick r:id="rId4"/>
              </a:rPr>
              <a:t>https://</a:t>
            </a:r>
            <a:r>
              <a:rPr kumimoji="1" lang="en-US" altLang="zh-CN" sz="1800" dirty="0" smtClean="0">
                <a:hlinkClick r:id="rId4"/>
              </a:rPr>
              <a:t>github.com/paulboone/ticgit</a:t>
            </a:r>
            <a:endParaRPr kumimoji="1" lang="zh-CN" altLang="en-US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kumimoji="1" lang="zh-CN" altLang="en-US" sz="1800" dirty="0" smtClean="0"/>
              <a:t>添加</a:t>
            </a:r>
            <a:r>
              <a:rPr kumimoji="1" lang="en-US" altLang="zh-CN" sz="1800" dirty="0" err="1" smtClean="0"/>
              <a:t>Git</a:t>
            </a:r>
            <a:r>
              <a:rPr kumimoji="1" lang="zh-CN" altLang="en-US" sz="1800" dirty="0" smtClean="0"/>
              <a:t>仓库 </a:t>
            </a:r>
            <a:r>
              <a:rPr kumimoji="1" lang="en-US" altLang="zh-CN" sz="1800" dirty="0" smtClean="0"/>
              <a:t>$ </a:t>
            </a:r>
            <a:r>
              <a:rPr kumimoji="1" lang="en-US" altLang="zh-CN" sz="1800" dirty="0" err="1" smtClean="0"/>
              <a:t>git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/>
              <a:t>remote add </a:t>
            </a:r>
            <a:r>
              <a:rPr kumimoji="1" lang="en-US" altLang="zh-CN" sz="1800" dirty="0" err="1" smtClean="0"/>
              <a:t>zy</a:t>
            </a:r>
            <a:r>
              <a:rPr kumimoji="1" lang="zh-CN" altLang="en-US" sz="1800" dirty="0" smtClean="0"/>
              <a:t> </a:t>
            </a:r>
            <a:r>
              <a:rPr lang="en-US" altLang="zh-CN" sz="1800" dirty="0" smtClean="0"/>
              <a:t>Zelda@172.30.4.2</a:t>
            </a:r>
            <a:r>
              <a:rPr lang="en-US" altLang="zh-CN" sz="1800" dirty="0"/>
              <a:t>:/Users/Zelda/</a:t>
            </a:r>
            <a:r>
              <a:rPr lang="en-US" altLang="zh-CN" sz="1800" dirty="0" err="1"/>
              <a:t>zy_ma</a:t>
            </a:r>
            <a:endParaRPr kumimoji="1" lang="zh-CN" altLang="en-US" sz="1800" dirty="0" smtClean="0"/>
          </a:p>
          <a:p>
            <a:r>
              <a:rPr kumimoji="1" lang="zh-CN" altLang="en-US" sz="1800" b="1" dirty="0" smtClean="0"/>
              <a:t>获取远程仓库的更新 </a:t>
            </a:r>
            <a:r>
              <a:rPr lang="en-US" altLang="zh-CN" sz="1800" b="1" dirty="0"/>
              <a:t>$ </a:t>
            </a:r>
            <a:r>
              <a:rPr lang="en-US" altLang="zh-CN" sz="1800" b="1" dirty="0" err="1"/>
              <a:t>git</a:t>
            </a:r>
            <a:r>
              <a:rPr lang="en-US" altLang="zh-CN" sz="1800" b="1" dirty="0"/>
              <a:t> fetch [remote-name</a:t>
            </a:r>
            <a:r>
              <a:rPr lang="en-US" altLang="zh-CN" sz="1800" b="1" dirty="0" smtClean="0"/>
              <a:t>]</a:t>
            </a:r>
          </a:p>
          <a:p>
            <a:r>
              <a:rPr kumimoji="1" lang="zh-CN" altLang="en-US" sz="1800" b="1" dirty="0" smtClean="0"/>
              <a:t>合并更新  </a:t>
            </a:r>
            <a:r>
              <a:rPr kumimoji="1" lang="en-US" altLang="zh-CN" sz="1800" b="1" dirty="0" smtClean="0"/>
              <a:t>$ </a:t>
            </a:r>
            <a:r>
              <a:rPr kumimoji="1" lang="en-US" altLang="zh-CN" sz="1800" b="1" dirty="0" err="1" smtClean="0"/>
              <a:t>git</a:t>
            </a:r>
            <a:r>
              <a:rPr kumimoji="1" lang="en-US" altLang="zh-CN" sz="1800" b="1" dirty="0" smtClean="0"/>
              <a:t> </a:t>
            </a:r>
            <a:r>
              <a:rPr kumimoji="1" lang="en-US" altLang="zh-CN" sz="1800" b="1" dirty="0"/>
              <a:t>pull –rebase &lt;</a:t>
            </a:r>
            <a:r>
              <a:rPr kumimoji="1" lang="en-US" altLang="zh-CN" sz="1800" b="1" dirty="0" err="1"/>
              <a:t>shortname</a:t>
            </a:r>
            <a:r>
              <a:rPr kumimoji="1" lang="en-US" altLang="zh-CN" sz="1800" b="1" dirty="0"/>
              <a:t>&gt;  &lt;branch&gt; </a:t>
            </a:r>
            <a:endParaRPr kumimoji="1" lang="zh-CN" altLang="en-US" sz="1800" b="1" dirty="0" smtClean="0"/>
          </a:p>
          <a:p>
            <a:r>
              <a:rPr kumimoji="1" lang="zh-CN" altLang="en-US" sz="1800" b="1" dirty="0" smtClean="0"/>
              <a:t>提交更新到远程仓库</a:t>
            </a:r>
            <a:r>
              <a:rPr kumimoji="1" lang="en-US" altLang="zh-CN" sz="1800" b="1" dirty="0" smtClean="0"/>
              <a:t>$ </a:t>
            </a:r>
            <a:r>
              <a:rPr lang="en-US" altLang="zh-CN" sz="1800" b="1" dirty="0" err="1" smtClean="0"/>
              <a:t>git</a:t>
            </a:r>
            <a:r>
              <a:rPr lang="en-US" altLang="zh-CN" sz="1800" b="1" dirty="0" smtClean="0"/>
              <a:t> </a:t>
            </a:r>
            <a:r>
              <a:rPr lang="en-US" altLang="zh-CN" sz="1800" b="1" dirty="0"/>
              <a:t>push [remote-name] </a:t>
            </a:r>
            <a:r>
              <a:rPr kumimoji="1" lang="en-US" altLang="zh-CN" sz="1800" b="1" dirty="0"/>
              <a:t> &lt;branch</a:t>
            </a:r>
            <a:r>
              <a:rPr kumimoji="1" lang="en-US" altLang="zh-CN" sz="1800" b="1" dirty="0" smtClean="0"/>
              <a:t>&gt; -f </a:t>
            </a:r>
            <a:endParaRPr kumimoji="1" lang="zh-CN" altLang="en-US" sz="1800" b="1" dirty="0"/>
          </a:p>
        </p:txBody>
      </p:sp>
      <p:pic>
        <p:nvPicPr>
          <p:cNvPr id="7" name="图片 6" descr="C:\Users\123\AppData\Roaming\Tencent\Users\724095886\QQ\WinTemp\RichOle\X`MU6VGIADW61G@$O7%R(7H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" r="17540" b="17307"/>
          <a:stretch/>
        </p:blipFill>
        <p:spPr bwMode="auto">
          <a:xfrm>
            <a:off x="6522283" y="1403775"/>
            <a:ext cx="2475275" cy="4725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3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33135" y="548680"/>
            <a:ext cx="7870825" cy="936625"/>
          </a:xfrm>
        </p:spPr>
        <p:txBody>
          <a:bodyPr/>
          <a:lstStyle/>
          <a:p>
            <a:r>
              <a:rPr lang="zh-CN" altLang="en-US" smtClean="0"/>
              <a:t>图解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268760"/>
            <a:ext cx="5873729" cy="49505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50000" t="5611" r="9268" b="7585"/>
          <a:stretch/>
        </p:blipFill>
        <p:spPr>
          <a:xfrm>
            <a:off x="6552220" y="1763815"/>
            <a:ext cx="247527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与</a:t>
            </a:r>
            <a:r>
              <a:rPr lang="en-US" altLang="zh-CN" dirty="0" err="1"/>
              <a:t>GitHub</a:t>
            </a:r>
            <a:r>
              <a:rPr lang="zh-CN" altLang="en-US" dirty="0"/>
              <a:t>的</a:t>
            </a:r>
            <a:r>
              <a:rPr lang="zh-CN" altLang="en-US" dirty="0" smtClean="0"/>
              <a:t>区别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2285" t="11729" r="9213" b="15111"/>
          <a:stretch/>
        </p:blipFill>
        <p:spPr>
          <a:xfrm>
            <a:off x="5063287" y="1721099"/>
            <a:ext cx="3531775" cy="1599294"/>
          </a:xfrm>
          <a:prstGeom prst="rect">
            <a:avLst/>
          </a:prstGeom>
        </p:spPr>
      </p:pic>
      <p:pic>
        <p:nvPicPr>
          <p:cNvPr id="4" name="Picture 4" descr="Github work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0" t="2787" r="8212" b="3829"/>
          <a:stretch/>
        </p:blipFill>
        <p:spPr bwMode="auto">
          <a:xfrm>
            <a:off x="5697125" y="3799536"/>
            <a:ext cx="2520280" cy="20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git-tower.com/learn/content/01-git/01-ebook/en/01-command-line/05-advanced-topics/07-git-lfs/02-setup-git-standar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1586600"/>
            <a:ext cx="2898015" cy="216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5" y="4224725"/>
            <a:ext cx="2390735" cy="17247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81690" y="379953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Git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34946" y="594625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GitHub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307188" y="3430204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vs GitHub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07188" y="585878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&amp; GitHub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63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NAP兰ssrf-01">
  <a:themeElements>
    <a:clrScheme name="SINAP兰ssrf-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INAP兰ssrf-01">
      <a:majorFont>
        <a:latin typeface="Arial"/>
        <a:ea typeface="方正大黑简体"/>
        <a:cs typeface="方正大黑简体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INAP兰ssrf-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AP兰ssrf-0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AP兰ssrf-0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AP兰ssrf-0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AP兰ssrf-0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NAP兰ssrf-0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AP兰ssrf-0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AP兰ssrf-0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AP兰ssrf-0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AP兰ssrf-0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AP兰ssrf-0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NAP兰ssrf-0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SINAP兰ssrf-01</Template>
  <TotalTime>6980</TotalTime>
  <Words>1325</Words>
  <Application>Microsoft Office PowerPoint</Application>
  <PresentationFormat>全屏显示(4:3)</PresentationFormat>
  <Paragraphs>154</Paragraphs>
  <Slides>28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方正大黑简体</vt:lpstr>
      <vt:lpstr>方正小标宋简体</vt:lpstr>
      <vt:lpstr>黑体</vt:lpstr>
      <vt:lpstr>楷体_GB2312</vt:lpstr>
      <vt:lpstr>宋体</vt:lpstr>
      <vt:lpstr>微软雅黑</vt:lpstr>
      <vt:lpstr>Arial</vt:lpstr>
      <vt:lpstr>Calibri</vt:lpstr>
      <vt:lpstr>Times New Roman</vt:lpstr>
      <vt:lpstr>Wingdings</vt:lpstr>
      <vt:lpstr>SINAP兰ssrf-01</vt:lpstr>
      <vt:lpstr>Git&amp;GitHub学习分享报告</vt:lpstr>
      <vt:lpstr>报告内容</vt:lpstr>
      <vt:lpstr>Git简介</vt:lpstr>
      <vt:lpstr>Git简介</vt:lpstr>
      <vt:lpstr>Git安装及配置</vt:lpstr>
      <vt:lpstr>Git安装及配置</vt:lpstr>
      <vt:lpstr>Git 基本操作</vt:lpstr>
      <vt:lpstr>图解Git基本操作</vt:lpstr>
      <vt:lpstr>Git 与GitHub的区别</vt:lpstr>
      <vt:lpstr>GitHub用户申请及设置</vt:lpstr>
      <vt:lpstr>GitHub基本操作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Git&amp;GitHub工作流程</vt:lpstr>
      <vt:lpstr>对现有的GitHub仓库做贡献</vt:lpstr>
      <vt:lpstr>将本地文件上传至GitHub仓库</vt:lpstr>
      <vt:lpstr>总结1：Git/GitHub工作流程</vt:lpstr>
      <vt:lpstr>总结2：关于仓库</vt:lpstr>
      <vt:lpstr>总结3：关于分支</vt:lpstr>
      <vt:lpstr>参考链接</vt:lpstr>
    </vt:vector>
  </TitlesOfParts>
  <Company>ssrf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正研申请报告</dc:title>
  <dc:creator>zlf</dc:creator>
  <cp:lastModifiedBy>王春鹏</cp:lastModifiedBy>
  <cp:revision>450</cp:revision>
  <dcterms:created xsi:type="dcterms:W3CDTF">2008-12-08T04:34:18Z</dcterms:created>
  <dcterms:modified xsi:type="dcterms:W3CDTF">2018-05-27T16:36:23Z</dcterms:modified>
</cp:coreProperties>
</file>